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73" r:id="rId3"/>
    <p:sldId id="275" r:id="rId4"/>
    <p:sldId id="269" r:id="rId5"/>
    <p:sldId id="270" r:id="rId6"/>
    <p:sldId id="274" r:id="rId7"/>
    <p:sldId id="267" r:id="rId8"/>
    <p:sldId id="257" r:id="rId9"/>
    <p:sldId id="263" r:id="rId10"/>
    <p:sldId id="268" r:id="rId11"/>
    <p:sldId id="262" r:id="rId12"/>
    <p:sldId id="261" r:id="rId13"/>
    <p:sldId id="271" r:id="rId14"/>
    <p:sldId id="272" r:id="rId15"/>
    <p:sldId id="266" r:id="rId16"/>
    <p:sldId id="265" r:id="rId17"/>
    <p:sldId id="2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345" autoAdjust="0"/>
  </p:normalViewPr>
  <p:slideViewPr>
    <p:cSldViewPr>
      <p:cViewPr>
        <p:scale>
          <a:sx n="40" d="100"/>
          <a:sy n="40" d="100"/>
        </p:scale>
        <p:origin x="-2256" y="-1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Attendance</c:v>
                </c:pt>
              </c:strCache>
            </c:strRef>
          </c:tx>
          <c:spPr>
            <a:ln>
              <a:solidFill>
                <a:schemeClr val="accent1">
                  <a:lumMod val="60000"/>
                  <a:lumOff val="40000"/>
                </a:schemeClr>
              </a:solidFill>
            </a:ln>
          </c:spPr>
          <c:marker>
            <c:symbol val="diamond"/>
            <c:size val="12"/>
            <c:spPr>
              <a:solidFill>
                <a:schemeClr val="tx1"/>
              </a:solidFill>
              <a:ln>
                <a:solidFill>
                  <a:schemeClr val="accent1">
                    <a:lumMod val="75000"/>
                  </a:schemeClr>
                </a:solidFill>
              </a:ln>
            </c:spPr>
          </c:marker>
          <c:dPt>
            <c:idx val="1"/>
            <c:marker>
              <c:spPr>
                <a:solidFill>
                  <a:schemeClr val="tx1"/>
                </a:solidFill>
                <a:ln w="22225">
                  <a:solidFill>
                    <a:schemeClr val="accent1">
                      <a:lumMod val="75000"/>
                    </a:schemeClr>
                  </a:solidFill>
                </a:ln>
              </c:spPr>
            </c:marker>
            <c:bubble3D val="0"/>
            <c:spPr>
              <a:ln w="50800" cmpd="sng">
                <a:solidFill>
                  <a:schemeClr val="accent1">
                    <a:lumMod val="60000"/>
                    <a:lumOff val="40000"/>
                  </a:schemeClr>
                </a:solidFill>
              </a:ln>
            </c:spPr>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86</c:v>
                </c:pt>
                <c:pt idx="1">
                  <c:v>81</c:v>
                </c:pt>
                <c:pt idx="2">
                  <c:v>81</c:v>
                </c:pt>
                <c:pt idx="3">
                  <c:v>79</c:v>
                </c:pt>
                <c:pt idx="4">
                  <c:v>75</c:v>
                </c:pt>
                <c:pt idx="5">
                  <c:v>84</c:v>
                </c:pt>
                <c:pt idx="6">
                  <c:v>70</c:v>
                </c:pt>
                <c:pt idx="7">
                  <c:v>69</c:v>
                </c:pt>
                <c:pt idx="8">
                  <c:v>64</c:v>
                </c:pt>
                <c:pt idx="9">
                  <c:v>62</c:v>
                </c:pt>
                <c:pt idx="10">
                  <c:v>57</c:v>
                </c:pt>
                <c:pt idx="11">
                  <c:v>64</c:v>
                </c:pt>
              </c:numCache>
            </c:numRef>
          </c:val>
          <c:smooth val="0"/>
        </c:ser>
        <c:dLbls>
          <c:showLegendKey val="0"/>
          <c:showVal val="0"/>
          <c:showCatName val="0"/>
          <c:showSerName val="0"/>
          <c:showPercent val="0"/>
          <c:showBubbleSize val="0"/>
        </c:dLbls>
        <c:marker val="1"/>
        <c:smooth val="0"/>
        <c:axId val="6438400"/>
        <c:axId val="121215168"/>
      </c:lineChart>
      <c:catAx>
        <c:axId val="6438400"/>
        <c:scaling>
          <c:orientation val="minMax"/>
        </c:scaling>
        <c:delete val="0"/>
        <c:axPos val="b"/>
        <c:numFmt formatCode="General" sourceLinked="1"/>
        <c:majorTickMark val="out"/>
        <c:minorTickMark val="none"/>
        <c:tickLblPos val="nextTo"/>
        <c:txPr>
          <a:bodyPr/>
          <a:lstStyle/>
          <a:p>
            <a:pPr>
              <a:defRPr sz="1800"/>
            </a:pPr>
            <a:endParaRPr lang="en-US"/>
          </a:p>
        </c:txPr>
        <c:crossAx val="121215168"/>
        <c:crosses val="autoZero"/>
        <c:auto val="1"/>
        <c:lblAlgn val="ctr"/>
        <c:lblOffset val="100"/>
        <c:noMultiLvlLbl val="0"/>
      </c:catAx>
      <c:valAx>
        <c:axId val="121215168"/>
        <c:scaling>
          <c:orientation val="minMax"/>
          <c:max val="100"/>
          <c:min val="50"/>
        </c:scaling>
        <c:delete val="0"/>
        <c:axPos val="l"/>
        <c:majorGridlines/>
        <c:numFmt formatCode="General" sourceLinked="1"/>
        <c:majorTickMark val="out"/>
        <c:minorTickMark val="none"/>
        <c:tickLblPos val="nextTo"/>
        <c:crossAx val="6438400"/>
        <c:crosses val="autoZero"/>
        <c:crossBetween val="between"/>
        <c:majorUnit val="10"/>
      </c:valAx>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c:f>
              <c:strCache>
                <c:ptCount val="1"/>
                <c:pt idx="0">
                  <c:v>Average attendance</c:v>
                </c:pt>
              </c:strCache>
            </c:strRef>
          </c:cat>
          <c:val>
            <c:numRef>
              <c:f>Sheet1!$B$2</c:f>
              <c:numCache>
                <c:formatCode>General</c:formatCode>
                <c:ptCount val="1"/>
                <c:pt idx="0">
                  <c:v>8.6300000000000008</c:v>
                </c:pt>
              </c:numCache>
            </c:numRef>
          </c:val>
        </c:ser>
        <c:dLbls>
          <c:showLegendKey val="0"/>
          <c:showVal val="0"/>
          <c:showCatName val="0"/>
          <c:showSerName val="0"/>
          <c:showPercent val="0"/>
          <c:showBubbleSize val="0"/>
        </c:dLbls>
        <c:gapWidth val="150"/>
        <c:axId val="6215168"/>
        <c:axId val="121212288"/>
      </c:barChart>
      <c:lineChart>
        <c:grouping val="standard"/>
        <c:varyColors val="0"/>
        <c:ser>
          <c:idx val="1"/>
          <c:order val="1"/>
          <c:tx>
            <c:strRef>
              <c:f>Sheet1!$C$1</c:f>
              <c:strCache>
                <c:ptCount val="1"/>
                <c:pt idx="0">
                  <c:v>Ash</c:v>
                </c:pt>
              </c:strCache>
            </c:strRef>
          </c:tx>
          <c:cat>
            <c:strRef>
              <c:f>Sheet1!$A$2</c:f>
              <c:strCache>
                <c:ptCount val="1"/>
                <c:pt idx="0">
                  <c:v>Average attendance</c:v>
                </c:pt>
              </c:strCache>
            </c:strRef>
          </c:cat>
          <c:val>
            <c:numRef>
              <c:f>Sheet1!$C$2</c:f>
              <c:numCache>
                <c:formatCode>General</c:formatCode>
                <c:ptCount val="1"/>
                <c:pt idx="0">
                  <c:v>10.71</c:v>
                </c:pt>
              </c:numCache>
            </c:numRef>
          </c:val>
          <c:smooth val="0"/>
        </c:ser>
        <c:ser>
          <c:idx val="2"/>
          <c:order val="2"/>
          <c:tx>
            <c:strRef>
              <c:f>Sheet1!$D$1</c:f>
              <c:strCache>
                <c:ptCount val="1"/>
                <c:pt idx="0">
                  <c:v>Az</c:v>
                </c:pt>
              </c:strCache>
            </c:strRef>
          </c:tx>
          <c:cat>
            <c:strRef>
              <c:f>Sheet1!$A$2</c:f>
              <c:strCache>
                <c:ptCount val="1"/>
                <c:pt idx="0">
                  <c:v>Average attendance</c:v>
                </c:pt>
              </c:strCache>
            </c:strRef>
          </c:cat>
          <c:val>
            <c:numRef>
              <c:f>Sheet1!$D$2</c:f>
              <c:numCache>
                <c:formatCode>General</c:formatCode>
                <c:ptCount val="1"/>
                <c:pt idx="0">
                  <c:v>9.1</c:v>
                </c:pt>
              </c:numCache>
            </c:numRef>
          </c:val>
          <c:smooth val="0"/>
        </c:ser>
        <c:ser>
          <c:idx val="3"/>
          <c:order val="3"/>
          <c:tx>
            <c:strRef>
              <c:f>Sheet1!$E$1</c:f>
              <c:strCache>
                <c:ptCount val="1"/>
                <c:pt idx="0">
                  <c:v>Boston</c:v>
                </c:pt>
              </c:strCache>
            </c:strRef>
          </c:tx>
          <c:cat>
            <c:strRef>
              <c:f>Sheet1!$A$2</c:f>
              <c:strCache>
                <c:ptCount val="1"/>
                <c:pt idx="0">
                  <c:v>Average attendance</c:v>
                </c:pt>
              </c:strCache>
            </c:strRef>
          </c:cat>
          <c:val>
            <c:numRef>
              <c:f>Sheet1!$E$2</c:f>
              <c:numCache>
                <c:formatCode>General</c:formatCode>
                <c:ptCount val="1"/>
                <c:pt idx="0">
                  <c:v>8.7799999999999994</c:v>
                </c:pt>
              </c:numCache>
            </c:numRef>
          </c:val>
          <c:smooth val="0"/>
        </c:ser>
        <c:ser>
          <c:idx val="4"/>
          <c:order val="4"/>
          <c:tx>
            <c:strRef>
              <c:f>Sheet1!$F$1</c:f>
              <c:strCache>
                <c:ptCount val="1"/>
                <c:pt idx="0">
                  <c:v>Buck</c:v>
                </c:pt>
              </c:strCache>
            </c:strRef>
          </c:tx>
          <c:marker>
            <c:symbol val="star"/>
            <c:size val="12"/>
          </c:marker>
          <c:cat>
            <c:strRef>
              <c:f>Sheet1!$A$2</c:f>
              <c:strCache>
                <c:ptCount val="1"/>
                <c:pt idx="0">
                  <c:v>Average attendance</c:v>
                </c:pt>
              </c:strCache>
            </c:strRef>
          </c:cat>
          <c:val>
            <c:numRef>
              <c:f>Sheet1!$F$2</c:f>
              <c:numCache>
                <c:formatCode>General</c:formatCode>
                <c:ptCount val="1"/>
                <c:pt idx="0">
                  <c:v>8.33</c:v>
                </c:pt>
              </c:numCache>
            </c:numRef>
          </c:val>
          <c:smooth val="0"/>
        </c:ser>
        <c:ser>
          <c:idx val="5"/>
          <c:order val="5"/>
          <c:tx>
            <c:strRef>
              <c:f>Sheet1!$G$1</c:f>
              <c:strCache>
                <c:ptCount val="1"/>
                <c:pt idx="0">
                  <c:v>Carrol</c:v>
                </c:pt>
              </c:strCache>
            </c:strRef>
          </c:tx>
          <c:cat>
            <c:strRef>
              <c:f>Sheet1!$A$2</c:f>
              <c:strCache>
                <c:ptCount val="1"/>
                <c:pt idx="0">
                  <c:v>Average attendance</c:v>
                </c:pt>
              </c:strCache>
            </c:strRef>
          </c:cat>
          <c:val>
            <c:numRef>
              <c:f>Sheet1!$G$2</c:f>
              <c:numCache>
                <c:formatCode>General</c:formatCode>
                <c:ptCount val="1"/>
                <c:pt idx="0">
                  <c:v>7.69</c:v>
                </c:pt>
              </c:numCache>
            </c:numRef>
          </c:val>
          <c:smooth val="0"/>
        </c:ser>
        <c:ser>
          <c:idx val="6"/>
          <c:order val="6"/>
          <c:tx>
            <c:strRef>
              <c:f>Sheet1!$H$1</c:f>
              <c:strCache>
                <c:ptCount val="1"/>
                <c:pt idx="0">
                  <c:v>Catella</c:v>
                </c:pt>
              </c:strCache>
            </c:strRef>
          </c:tx>
          <c:cat>
            <c:strRef>
              <c:f>Sheet1!$A$2</c:f>
              <c:strCache>
                <c:ptCount val="1"/>
                <c:pt idx="0">
                  <c:v>Average attendance</c:v>
                </c:pt>
              </c:strCache>
            </c:strRef>
          </c:cat>
          <c:val>
            <c:numRef>
              <c:f>Sheet1!$H$2</c:f>
              <c:numCache>
                <c:formatCode>General</c:formatCode>
                <c:ptCount val="1"/>
                <c:pt idx="0">
                  <c:v>8.8000000000000007</c:v>
                </c:pt>
              </c:numCache>
            </c:numRef>
          </c:val>
          <c:smooth val="0"/>
        </c:ser>
        <c:ser>
          <c:idx val="7"/>
          <c:order val="7"/>
          <c:tx>
            <c:strRef>
              <c:f>Sheet1!$I$1</c:f>
              <c:strCache>
                <c:ptCount val="1"/>
                <c:pt idx="0">
                  <c:v>Danforth</c:v>
                </c:pt>
              </c:strCache>
            </c:strRef>
          </c:tx>
          <c:cat>
            <c:strRef>
              <c:f>Sheet1!$A$2</c:f>
              <c:strCache>
                <c:ptCount val="1"/>
                <c:pt idx="0">
                  <c:v>Average attendance</c:v>
                </c:pt>
              </c:strCache>
            </c:strRef>
          </c:cat>
          <c:val>
            <c:numRef>
              <c:f>Sheet1!$I$2</c:f>
              <c:numCache>
                <c:formatCode>General</c:formatCode>
                <c:ptCount val="1"/>
                <c:pt idx="0">
                  <c:v>9.06</c:v>
                </c:pt>
              </c:numCache>
            </c:numRef>
          </c:val>
          <c:smooth val="0"/>
        </c:ser>
        <c:ser>
          <c:idx val="8"/>
          <c:order val="8"/>
          <c:tx>
            <c:strRef>
              <c:f>Sheet1!$J$1</c:f>
              <c:strCache>
                <c:ptCount val="1"/>
                <c:pt idx="0">
                  <c:v>Gia</c:v>
                </c:pt>
              </c:strCache>
            </c:strRef>
          </c:tx>
          <c:cat>
            <c:strRef>
              <c:f>Sheet1!$A$2</c:f>
              <c:strCache>
                <c:ptCount val="1"/>
                <c:pt idx="0">
                  <c:v>Average attendance</c:v>
                </c:pt>
              </c:strCache>
            </c:strRef>
          </c:cat>
          <c:val>
            <c:numRef>
              <c:f>Sheet1!$J$2</c:f>
              <c:numCache>
                <c:formatCode>General</c:formatCode>
                <c:ptCount val="1"/>
                <c:pt idx="0">
                  <c:v>9.23</c:v>
                </c:pt>
              </c:numCache>
            </c:numRef>
          </c:val>
          <c:smooth val="0"/>
        </c:ser>
        <c:ser>
          <c:idx val="9"/>
          <c:order val="9"/>
          <c:tx>
            <c:strRef>
              <c:f>Sheet1!$K$1</c:f>
              <c:strCache>
                <c:ptCount val="1"/>
                <c:pt idx="0">
                  <c:v>Hall</c:v>
                </c:pt>
              </c:strCache>
            </c:strRef>
          </c:tx>
          <c:cat>
            <c:strRef>
              <c:f>Sheet1!$A$2</c:f>
              <c:strCache>
                <c:ptCount val="1"/>
                <c:pt idx="0">
                  <c:v>Average attendance</c:v>
                </c:pt>
              </c:strCache>
            </c:strRef>
          </c:cat>
          <c:val>
            <c:numRef>
              <c:f>Sheet1!$K$2</c:f>
              <c:numCache>
                <c:formatCode>General</c:formatCode>
                <c:ptCount val="1"/>
                <c:pt idx="0">
                  <c:v>9</c:v>
                </c:pt>
              </c:numCache>
            </c:numRef>
          </c:val>
          <c:smooth val="0"/>
        </c:ser>
        <c:ser>
          <c:idx val="10"/>
          <c:order val="10"/>
          <c:tx>
            <c:strRef>
              <c:f>Sheet1!$L$1</c:f>
              <c:strCache>
                <c:ptCount val="1"/>
                <c:pt idx="0">
                  <c:v>Harris</c:v>
                </c:pt>
              </c:strCache>
            </c:strRef>
          </c:tx>
          <c:marker>
            <c:symbol val="square"/>
            <c:size val="12"/>
          </c:marker>
          <c:cat>
            <c:strRef>
              <c:f>Sheet1!$A$2</c:f>
              <c:strCache>
                <c:ptCount val="1"/>
                <c:pt idx="0">
                  <c:v>Average attendance</c:v>
                </c:pt>
              </c:strCache>
            </c:strRef>
          </c:cat>
          <c:val>
            <c:numRef>
              <c:f>Sheet1!$L$2</c:f>
              <c:numCache>
                <c:formatCode>General</c:formatCode>
                <c:ptCount val="1"/>
                <c:pt idx="0">
                  <c:v>6.73</c:v>
                </c:pt>
              </c:numCache>
            </c:numRef>
          </c:val>
          <c:smooth val="0"/>
        </c:ser>
        <c:ser>
          <c:idx val="11"/>
          <c:order val="11"/>
          <c:tx>
            <c:strRef>
              <c:f>Sheet1!$M$1</c:f>
              <c:strCache>
                <c:ptCount val="1"/>
                <c:pt idx="0">
                  <c:v>Haskins</c:v>
                </c:pt>
              </c:strCache>
            </c:strRef>
          </c:tx>
          <c:marker>
            <c:symbol val="triangle"/>
            <c:size val="12"/>
          </c:marker>
          <c:cat>
            <c:strRef>
              <c:f>Sheet1!$A$2</c:f>
              <c:strCache>
                <c:ptCount val="1"/>
                <c:pt idx="0">
                  <c:v>Average attendance</c:v>
                </c:pt>
              </c:strCache>
            </c:strRef>
          </c:cat>
          <c:val>
            <c:numRef>
              <c:f>Sheet1!$M$2</c:f>
              <c:numCache>
                <c:formatCode>General</c:formatCode>
                <c:ptCount val="1"/>
                <c:pt idx="0">
                  <c:v>9.2899999999999991</c:v>
                </c:pt>
              </c:numCache>
            </c:numRef>
          </c:val>
          <c:smooth val="0"/>
        </c:ser>
        <c:ser>
          <c:idx val="12"/>
          <c:order val="12"/>
          <c:tx>
            <c:strRef>
              <c:f>Sheet1!$N$1</c:f>
              <c:strCache>
                <c:ptCount val="1"/>
                <c:pt idx="0">
                  <c:v>Marie</c:v>
                </c:pt>
              </c:strCache>
            </c:strRef>
          </c:tx>
          <c:cat>
            <c:strRef>
              <c:f>Sheet1!$A$2</c:f>
              <c:strCache>
                <c:ptCount val="1"/>
                <c:pt idx="0">
                  <c:v>Average attendance</c:v>
                </c:pt>
              </c:strCache>
            </c:strRef>
          </c:cat>
          <c:val>
            <c:numRef>
              <c:f>Sheet1!$N$2</c:f>
              <c:numCache>
                <c:formatCode>General</c:formatCode>
                <c:ptCount val="1"/>
                <c:pt idx="0">
                  <c:v>8.5</c:v>
                </c:pt>
              </c:numCache>
            </c:numRef>
          </c:val>
          <c:smooth val="0"/>
        </c:ser>
        <c:ser>
          <c:idx val="13"/>
          <c:order val="13"/>
          <c:tx>
            <c:strRef>
              <c:f>Sheet1!$O$1</c:f>
              <c:strCache>
                <c:ptCount val="1"/>
                <c:pt idx="0">
                  <c:v>Marshall</c:v>
                </c:pt>
              </c:strCache>
            </c:strRef>
          </c:tx>
          <c:dPt>
            <c:idx val="0"/>
            <c:marker>
              <c:symbol val="star"/>
              <c:size val="12"/>
            </c:marker>
            <c:bubble3D val="0"/>
          </c:dPt>
          <c:cat>
            <c:strRef>
              <c:f>Sheet1!$A$2</c:f>
              <c:strCache>
                <c:ptCount val="1"/>
                <c:pt idx="0">
                  <c:v>Average attendance</c:v>
                </c:pt>
              </c:strCache>
            </c:strRef>
          </c:cat>
          <c:val>
            <c:numRef>
              <c:f>Sheet1!$O$2</c:f>
              <c:numCache>
                <c:formatCode>General</c:formatCode>
                <c:ptCount val="1"/>
                <c:pt idx="0">
                  <c:v>10.67</c:v>
                </c:pt>
              </c:numCache>
            </c:numRef>
          </c:val>
          <c:smooth val="0"/>
        </c:ser>
        <c:ser>
          <c:idx val="14"/>
          <c:order val="14"/>
          <c:tx>
            <c:strRef>
              <c:f>Sheet1!$P$1</c:f>
              <c:strCache>
                <c:ptCount val="1"/>
                <c:pt idx="0">
                  <c:v>Melonie</c:v>
                </c:pt>
              </c:strCache>
            </c:strRef>
          </c:tx>
          <c:marker>
            <c:symbol val="circle"/>
            <c:size val="12"/>
          </c:marker>
          <c:cat>
            <c:strRef>
              <c:f>Sheet1!$A$2</c:f>
              <c:strCache>
                <c:ptCount val="1"/>
                <c:pt idx="0">
                  <c:v>Average attendance</c:v>
                </c:pt>
              </c:strCache>
            </c:strRef>
          </c:cat>
          <c:val>
            <c:numRef>
              <c:f>Sheet1!$P$2</c:f>
              <c:numCache>
                <c:formatCode>General</c:formatCode>
                <c:ptCount val="1"/>
                <c:pt idx="0">
                  <c:v>7.78</c:v>
                </c:pt>
              </c:numCache>
            </c:numRef>
          </c:val>
          <c:smooth val="0"/>
        </c:ser>
        <c:ser>
          <c:idx val="15"/>
          <c:order val="15"/>
          <c:tx>
            <c:strRef>
              <c:f>Sheet1!$Q$1</c:f>
              <c:strCache>
                <c:ptCount val="1"/>
                <c:pt idx="0">
                  <c:v>Noise</c:v>
                </c:pt>
              </c:strCache>
            </c:strRef>
          </c:tx>
          <c:cat>
            <c:strRef>
              <c:f>Sheet1!$A$2</c:f>
              <c:strCache>
                <c:ptCount val="1"/>
                <c:pt idx="0">
                  <c:v>Average attendance</c:v>
                </c:pt>
              </c:strCache>
            </c:strRef>
          </c:cat>
          <c:val>
            <c:numRef>
              <c:f>Sheet1!$Q$2</c:f>
              <c:numCache>
                <c:formatCode>General</c:formatCode>
                <c:ptCount val="1"/>
                <c:pt idx="0">
                  <c:v>8.7100000000000009</c:v>
                </c:pt>
              </c:numCache>
            </c:numRef>
          </c:val>
          <c:smooth val="0"/>
        </c:ser>
        <c:ser>
          <c:idx val="16"/>
          <c:order val="16"/>
          <c:tx>
            <c:strRef>
              <c:f>Sheet1!$R$1</c:f>
              <c:strCache>
                <c:ptCount val="1"/>
                <c:pt idx="0">
                  <c:v>Parker</c:v>
                </c:pt>
              </c:strCache>
            </c:strRef>
          </c:tx>
          <c:marker>
            <c:symbol val="triangle"/>
            <c:size val="12"/>
            <c:spPr>
              <a:solidFill>
                <a:schemeClr val="tx1"/>
              </a:solidFill>
            </c:spPr>
          </c:marker>
          <c:cat>
            <c:strRef>
              <c:f>Sheet1!$A$2</c:f>
              <c:strCache>
                <c:ptCount val="1"/>
                <c:pt idx="0">
                  <c:v>Average attendance</c:v>
                </c:pt>
              </c:strCache>
            </c:strRef>
          </c:cat>
          <c:val>
            <c:numRef>
              <c:f>Sheet1!$R$2</c:f>
              <c:numCache>
                <c:formatCode>General</c:formatCode>
                <c:ptCount val="1"/>
                <c:pt idx="0">
                  <c:v>7.25</c:v>
                </c:pt>
              </c:numCache>
            </c:numRef>
          </c:val>
          <c:smooth val="0"/>
        </c:ser>
        <c:ser>
          <c:idx val="17"/>
          <c:order val="17"/>
          <c:tx>
            <c:strRef>
              <c:f>Sheet1!$S$1</c:f>
              <c:strCache>
                <c:ptCount val="1"/>
                <c:pt idx="0">
                  <c:v>Rankin</c:v>
                </c:pt>
              </c:strCache>
            </c:strRef>
          </c:tx>
          <c:marker>
            <c:symbol val="x"/>
            <c:size val="12"/>
            <c:spPr>
              <a:noFill/>
              <a:ln>
                <a:solidFill>
                  <a:schemeClr val="tx1"/>
                </a:solidFill>
              </a:ln>
            </c:spPr>
          </c:marker>
          <c:cat>
            <c:strRef>
              <c:f>Sheet1!$A$2</c:f>
              <c:strCache>
                <c:ptCount val="1"/>
                <c:pt idx="0">
                  <c:v>Average attendance</c:v>
                </c:pt>
              </c:strCache>
            </c:strRef>
          </c:cat>
          <c:val>
            <c:numRef>
              <c:f>Sheet1!$S$2</c:f>
              <c:numCache>
                <c:formatCode>General</c:formatCode>
                <c:ptCount val="1"/>
                <c:pt idx="0">
                  <c:v>9.33</c:v>
                </c:pt>
              </c:numCache>
            </c:numRef>
          </c:val>
          <c:smooth val="0"/>
        </c:ser>
        <c:ser>
          <c:idx val="18"/>
          <c:order val="18"/>
          <c:tx>
            <c:strRef>
              <c:f>Sheet1!$T$1</c:f>
              <c:strCache>
                <c:ptCount val="1"/>
                <c:pt idx="0">
                  <c:v>Smith</c:v>
                </c:pt>
              </c:strCache>
            </c:strRef>
          </c:tx>
          <c:marker>
            <c:symbol val="diamond"/>
            <c:size val="12"/>
          </c:marker>
          <c:cat>
            <c:strRef>
              <c:f>Sheet1!$A$2</c:f>
              <c:strCache>
                <c:ptCount val="1"/>
                <c:pt idx="0">
                  <c:v>Average attendance</c:v>
                </c:pt>
              </c:strCache>
            </c:strRef>
          </c:cat>
          <c:val>
            <c:numRef>
              <c:f>Sheet1!$T$2</c:f>
              <c:numCache>
                <c:formatCode>General</c:formatCode>
                <c:ptCount val="1"/>
                <c:pt idx="0">
                  <c:v>9</c:v>
                </c:pt>
              </c:numCache>
            </c:numRef>
          </c:val>
          <c:smooth val="0"/>
        </c:ser>
        <c:ser>
          <c:idx val="19"/>
          <c:order val="19"/>
          <c:tx>
            <c:strRef>
              <c:f>Sheet1!$U$1</c:f>
              <c:strCache>
                <c:ptCount val="1"/>
                <c:pt idx="0">
                  <c:v>Weaver</c:v>
                </c:pt>
              </c:strCache>
            </c:strRef>
          </c:tx>
          <c:marker>
            <c:symbol val="square"/>
            <c:size val="12"/>
          </c:marker>
          <c:cat>
            <c:strRef>
              <c:f>Sheet1!$A$2</c:f>
              <c:strCache>
                <c:ptCount val="1"/>
                <c:pt idx="0">
                  <c:v>Average attendance</c:v>
                </c:pt>
              </c:strCache>
            </c:strRef>
          </c:cat>
          <c:val>
            <c:numRef>
              <c:f>Sheet1!$U$2</c:f>
              <c:numCache>
                <c:formatCode>General</c:formatCode>
                <c:ptCount val="1"/>
                <c:pt idx="0">
                  <c:v>8.6</c:v>
                </c:pt>
              </c:numCache>
            </c:numRef>
          </c:val>
          <c:smooth val="0"/>
        </c:ser>
        <c:dLbls>
          <c:showLegendKey val="0"/>
          <c:showVal val="0"/>
          <c:showCatName val="0"/>
          <c:showSerName val="0"/>
          <c:showPercent val="0"/>
          <c:showBubbleSize val="0"/>
        </c:dLbls>
        <c:marker val="1"/>
        <c:smooth val="0"/>
        <c:axId val="6215168"/>
        <c:axId val="121212288"/>
      </c:lineChart>
      <c:catAx>
        <c:axId val="6215168"/>
        <c:scaling>
          <c:orientation val="minMax"/>
        </c:scaling>
        <c:delete val="0"/>
        <c:axPos val="b"/>
        <c:majorTickMark val="out"/>
        <c:minorTickMark val="none"/>
        <c:tickLblPos val="nextTo"/>
        <c:txPr>
          <a:bodyPr/>
          <a:lstStyle/>
          <a:p>
            <a:pPr>
              <a:defRPr sz="2000"/>
            </a:pPr>
            <a:endParaRPr lang="en-US"/>
          </a:p>
        </c:txPr>
        <c:crossAx val="121212288"/>
        <c:crosses val="autoZero"/>
        <c:auto val="1"/>
        <c:lblAlgn val="ctr"/>
        <c:lblOffset val="100"/>
        <c:noMultiLvlLbl val="0"/>
      </c:catAx>
      <c:valAx>
        <c:axId val="121212288"/>
        <c:scaling>
          <c:orientation val="minMax"/>
        </c:scaling>
        <c:delete val="0"/>
        <c:axPos val="l"/>
        <c:majorGridlines/>
        <c:numFmt formatCode="General" sourceLinked="1"/>
        <c:majorTickMark val="out"/>
        <c:minorTickMark val="none"/>
        <c:tickLblPos val="nextTo"/>
        <c:txPr>
          <a:bodyPr/>
          <a:lstStyle/>
          <a:p>
            <a:pPr>
              <a:defRPr sz="2000"/>
            </a:pPr>
            <a:endParaRPr lang="en-US"/>
          </a:p>
        </c:txPr>
        <c:crossAx val="6215168"/>
        <c:crosses val="autoZero"/>
        <c:crossBetween val="between"/>
      </c:valAx>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8.52</c:v>
                </c:pt>
                <c:pt idx="1">
                  <c:v>7.59</c:v>
                </c:pt>
              </c:numCache>
            </c:numRef>
          </c:val>
        </c:ser>
        <c:dLbls>
          <c:showLegendKey val="0"/>
          <c:showVal val="0"/>
          <c:showCatName val="0"/>
          <c:showSerName val="0"/>
          <c:showPercent val="0"/>
          <c:showBubbleSize val="0"/>
        </c:dLbls>
        <c:gapWidth val="150"/>
        <c:axId val="69001216"/>
        <c:axId val="69591040"/>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7.23</c:v>
                </c:pt>
                <c:pt idx="1">
                  <c:v>6.46</c:v>
                </c:pt>
              </c:numCache>
            </c:numRef>
          </c:val>
          <c:smooth val="0"/>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9.375</c:v>
                </c:pt>
                <c:pt idx="1">
                  <c:v>8.14</c:v>
                </c:pt>
              </c:numCache>
            </c:numRef>
          </c:val>
          <c:smooth val="0"/>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7.48</c:v>
                </c:pt>
                <c:pt idx="1">
                  <c:v>6.93</c:v>
                </c:pt>
              </c:numCache>
            </c:numRef>
          </c:val>
          <c:smooth val="0"/>
        </c:ser>
        <c:ser>
          <c:idx val="4"/>
          <c:order val="4"/>
          <c:tx>
            <c:strRef>
              <c:f>Sheet1!$F$1</c:f>
              <c:strCache>
                <c:ptCount val="1"/>
                <c:pt idx="0">
                  <c:v>Buck</c:v>
                </c:pt>
              </c:strCache>
            </c:strRef>
          </c:tx>
          <c:cat>
            <c:strRef>
              <c:f>Sheet1!$A$2:$A$3</c:f>
              <c:strCache>
                <c:ptCount val="2"/>
                <c:pt idx="0">
                  <c:v>Pre-DSMP</c:v>
                </c:pt>
                <c:pt idx="1">
                  <c:v>Post-DSMP</c:v>
                </c:pt>
              </c:strCache>
            </c:strRef>
          </c:cat>
          <c:val>
            <c:numRef>
              <c:f>Sheet1!$F$2:$F$3</c:f>
              <c:numCache>
                <c:formatCode>General</c:formatCode>
                <c:ptCount val="2"/>
                <c:pt idx="0">
                  <c:v>11.45</c:v>
                </c:pt>
                <c:pt idx="1">
                  <c:v>6.95</c:v>
                </c:pt>
              </c:numCache>
            </c:numRef>
          </c:val>
          <c:smooth val="0"/>
        </c:ser>
        <c:ser>
          <c:idx val="5"/>
          <c:order val="5"/>
          <c:tx>
            <c:strRef>
              <c:f>Sheet1!$G$1</c:f>
              <c:strCache>
                <c:ptCount val="1"/>
                <c:pt idx="0">
                  <c:v>Carroll</c:v>
                </c:pt>
              </c:strCache>
            </c:strRef>
          </c:tx>
          <c:cat>
            <c:strRef>
              <c:f>Sheet1!$A$2:$A$3</c:f>
              <c:strCache>
                <c:ptCount val="2"/>
                <c:pt idx="0">
                  <c:v>Pre-DSMP</c:v>
                </c:pt>
                <c:pt idx="1">
                  <c:v>Post-DSMP</c:v>
                </c:pt>
              </c:strCache>
            </c:strRef>
          </c:cat>
          <c:val>
            <c:numRef>
              <c:f>Sheet1!$G$2:$G$3</c:f>
              <c:numCache>
                <c:formatCode>General</c:formatCode>
                <c:ptCount val="2"/>
                <c:pt idx="0">
                  <c:v>7.5</c:v>
                </c:pt>
                <c:pt idx="1">
                  <c:v>7.87</c:v>
                </c:pt>
              </c:numCache>
            </c:numRef>
          </c:val>
          <c:smooth val="0"/>
        </c:ser>
        <c:ser>
          <c:idx val="6"/>
          <c:order val="6"/>
          <c:tx>
            <c:strRef>
              <c:f>Sheet1!$H$1</c:f>
              <c:strCache>
                <c:ptCount val="1"/>
                <c:pt idx="0">
                  <c:v>Danforth</c:v>
                </c:pt>
              </c:strCache>
            </c:strRef>
          </c:tx>
          <c:cat>
            <c:strRef>
              <c:f>Sheet1!$A$2:$A$3</c:f>
              <c:strCache>
                <c:ptCount val="2"/>
                <c:pt idx="0">
                  <c:v>Pre-DSMP</c:v>
                </c:pt>
                <c:pt idx="1">
                  <c:v>Post-DSMP</c:v>
                </c:pt>
              </c:strCache>
            </c:strRef>
          </c:cat>
          <c:val>
            <c:numRef>
              <c:f>Sheet1!$H$2:$H$3</c:f>
              <c:numCache>
                <c:formatCode>General</c:formatCode>
                <c:ptCount val="2"/>
                <c:pt idx="0">
                  <c:v>7.71</c:v>
                </c:pt>
                <c:pt idx="1">
                  <c:v>7.32</c:v>
                </c:pt>
              </c:numCache>
            </c:numRef>
          </c:val>
          <c:smooth val="0"/>
        </c:ser>
        <c:ser>
          <c:idx val="7"/>
          <c:order val="7"/>
          <c:tx>
            <c:strRef>
              <c:f>Sheet1!$I$1</c:f>
              <c:strCache>
                <c:ptCount val="1"/>
                <c:pt idx="0">
                  <c:v>Gia</c:v>
                </c:pt>
              </c:strCache>
            </c:strRef>
          </c:tx>
          <c:cat>
            <c:strRef>
              <c:f>Sheet1!$A$2:$A$3</c:f>
              <c:strCache>
                <c:ptCount val="2"/>
                <c:pt idx="0">
                  <c:v>Pre-DSMP</c:v>
                </c:pt>
                <c:pt idx="1">
                  <c:v>Post-DSMP</c:v>
                </c:pt>
              </c:strCache>
            </c:strRef>
          </c:cat>
          <c:val>
            <c:numRef>
              <c:f>Sheet1!$I$2:$I$3</c:f>
              <c:numCache>
                <c:formatCode>General</c:formatCode>
                <c:ptCount val="2"/>
                <c:pt idx="0">
                  <c:v>8.66</c:v>
                </c:pt>
                <c:pt idx="1">
                  <c:v>7.78</c:v>
                </c:pt>
              </c:numCache>
            </c:numRef>
          </c:val>
          <c:smooth val="0"/>
        </c:ser>
        <c:ser>
          <c:idx val="8"/>
          <c:order val="8"/>
          <c:tx>
            <c:strRef>
              <c:f>Sheet1!$J$1</c:f>
              <c:strCache>
                <c:ptCount val="1"/>
                <c:pt idx="0">
                  <c:v>Hall</c:v>
                </c:pt>
              </c:strCache>
            </c:strRef>
          </c:tx>
          <c:cat>
            <c:strRef>
              <c:f>Sheet1!$A$2:$A$3</c:f>
              <c:strCache>
                <c:ptCount val="2"/>
                <c:pt idx="0">
                  <c:v>Pre-DSMP</c:v>
                </c:pt>
                <c:pt idx="1">
                  <c:v>Post-DSMP</c:v>
                </c:pt>
              </c:strCache>
            </c:strRef>
          </c:cat>
          <c:val>
            <c:numRef>
              <c:f>Sheet1!$J$2:$J$3</c:f>
              <c:numCache>
                <c:formatCode>General</c:formatCode>
                <c:ptCount val="2"/>
                <c:pt idx="0">
                  <c:v>8.3000000000000007</c:v>
                </c:pt>
                <c:pt idx="1">
                  <c:v>7.9</c:v>
                </c:pt>
              </c:numCache>
            </c:numRef>
          </c:val>
          <c:smooth val="0"/>
        </c:ser>
        <c:ser>
          <c:idx val="9"/>
          <c:order val="9"/>
          <c:tx>
            <c:strRef>
              <c:f>Sheet1!$K$1</c:f>
              <c:strCache>
                <c:ptCount val="1"/>
                <c:pt idx="0">
                  <c:v>Harris</c:v>
                </c:pt>
              </c:strCache>
            </c:strRef>
          </c:tx>
          <c:cat>
            <c:strRef>
              <c:f>Sheet1!$A$2:$A$3</c:f>
              <c:strCache>
                <c:ptCount val="2"/>
                <c:pt idx="0">
                  <c:v>Pre-DSMP</c:v>
                </c:pt>
                <c:pt idx="1">
                  <c:v>Post-DSMP</c:v>
                </c:pt>
              </c:strCache>
            </c:strRef>
          </c:cat>
          <c:val>
            <c:numRef>
              <c:f>Sheet1!$K$2:$K$3</c:f>
              <c:numCache>
                <c:formatCode>General</c:formatCode>
                <c:ptCount val="2"/>
                <c:pt idx="0">
                  <c:v>8.98</c:v>
                </c:pt>
                <c:pt idx="1">
                  <c:v>7.9</c:v>
                </c:pt>
              </c:numCache>
            </c:numRef>
          </c:val>
          <c:smooth val="0"/>
        </c:ser>
        <c:ser>
          <c:idx val="10"/>
          <c:order val="10"/>
          <c:tx>
            <c:strRef>
              <c:f>Sheet1!$L$1</c:f>
              <c:strCache>
                <c:ptCount val="1"/>
                <c:pt idx="0">
                  <c:v>Marie</c:v>
                </c:pt>
              </c:strCache>
            </c:strRef>
          </c:tx>
          <c:cat>
            <c:strRef>
              <c:f>Sheet1!$A$2:$A$3</c:f>
              <c:strCache>
                <c:ptCount val="2"/>
                <c:pt idx="0">
                  <c:v>Pre-DSMP</c:v>
                </c:pt>
                <c:pt idx="1">
                  <c:v>Post-DSMP</c:v>
                </c:pt>
              </c:strCache>
            </c:strRef>
          </c:cat>
          <c:val>
            <c:numRef>
              <c:f>Sheet1!$L$2:$L$3</c:f>
              <c:numCache>
                <c:formatCode>General</c:formatCode>
                <c:ptCount val="2"/>
                <c:pt idx="0">
                  <c:v>7.68</c:v>
                </c:pt>
                <c:pt idx="1">
                  <c:v>7.53</c:v>
                </c:pt>
              </c:numCache>
            </c:numRef>
          </c:val>
          <c:smooth val="0"/>
        </c:ser>
        <c:ser>
          <c:idx val="11"/>
          <c:order val="11"/>
          <c:tx>
            <c:strRef>
              <c:f>Sheet1!$M$1</c:f>
              <c:strCache>
                <c:ptCount val="1"/>
                <c:pt idx="0">
                  <c:v>Marshall</c:v>
                </c:pt>
              </c:strCache>
            </c:strRef>
          </c:tx>
          <c:cat>
            <c:strRef>
              <c:f>Sheet1!$A$2:$A$3</c:f>
              <c:strCache>
                <c:ptCount val="2"/>
                <c:pt idx="0">
                  <c:v>Pre-DSMP</c:v>
                </c:pt>
                <c:pt idx="1">
                  <c:v>Post-DSMP</c:v>
                </c:pt>
              </c:strCache>
            </c:strRef>
          </c:cat>
          <c:val>
            <c:numRef>
              <c:f>Sheet1!$M$2:$M$3</c:f>
              <c:numCache>
                <c:formatCode>General</c:formatCode>
                <c:ptCount val="2"/>
                <c:pt idx="0">
                  <c:v>9.4</c:v>
                </c:pt>
                <c:pt idx="1">
                  <c:v>7.1</c:v>
                </c:pt>
              </c:numCache>
            </c:numRef>
          </c:val>
          <c:smooth val="0"/>
        </c:ser>
        <c:ser>
          <c:idx val="12"/>
          <c:order val="12"/>
          <c:tx>
            <c:strRef>
              <c:f>Sheet1!$N$1</c:f>
              <c:strCache>
                <c:ptCount val="1"/>
                <c:pt idx="0">
                  <c:v>Noise</c:v>
                </c:pt>
              </c:strCache>
            </c:strRef>
          </c:tx>
          <c:cat>
            <c:strRef>
              <c:f>Sheet1!$A$2:$A$3</c:f>
              <c:strCache>
                <c:ptCount val="2"/>
                <c:pt idx="0">
                  <c:v>Pre-DSMP</c:v>
                </c:pt>
                <c:pt idx="1">
                  <c:v>Post-DSMP</c:v>
                </c:pt>
              </c:strCache>
            </c:strRef>
          </c:cat>
          <c:val>
            <c:numRef>
              <c:f>Sheet1!$N$2:$N$3</c:f>
              <c:numCache>
                <c:formatCode>General</c:formatCode>
                <c:ptCount val="2"/>
                <c:pt idx="0">
                  <c:v>12.43</c:v>
                </c:pt>
                <c:pt idx="1">
                  <c:v>10.63</c:v>
                </c:pt>
              </c:numCache>
            </c:numRef>
          </c:val>
          <c:smooth val="0"/>
        </c:ser>
        <c:ser>
          <c:idx val="13"/>
          <c:order val="13"/>
          <c:tx>
            <c:strRef>
              <c:f>Sheet1!$O$1</c:f>
              <c:strCache>
                <c:ptCount val="1"/>
                <c:pt idx="0">
                  <c:v>Weaver</c:v>
                </c:pt>
              </c:strCache>
            </c:strRef>
          </c:tx>
          <c:cat>
            <c:strRef>
              <c:f>Sheet1!$A$2:$A$3</c:f>
              <c:strCache>
                <c:ptCount val="2"/>
                <c:pt idx="0">
                  <c:v>Pre-DSMP</c:v>
                </c:pt>
                <c:pt idx="1">
                  <c:v>Post-DSMP</c:v>
                </c:pt>
              </c:strCache>
            </c:strRef>
          </c:cat>
          <c:val>
            <c:numRef>
              <c:f>Sheet1!$O$2:$O$3</c:f>
              <c:numCache>
                <c:formatCode>General</c:formatCode>
                <c:ptCount val="2"/>
                <c:pt idx="0">
                  <c:v>8.6300000000000008</c:v>
                </c:pt>
                <c:pt idx="1">
                  <c:v>6.9</c:v>
                </c:pt>
              </c:numCache>
            </c:numRef>
          </c:val>
          <c:smooth val="0"/>
        </c:ser>
        <c:dLbls>
          <c:showLegendKey val="0"/>
          <c:showVal val="0"/>
          <c:showCatName val="0"/>
          <c:showSerName val="0"/>
          <c:showPercent val="0"/>
          <c:showBubbleSize val="0"/>
        </c:dLbls>
        <c:marker val="1"/>
        <c:smooth val="0"/>
        <c:axId val="69001216"/>
        <c:axId val="69591040"/>
      </c:lineChart>
      <c:catAx>
        <c:axId val="69001216"/>
        <c:scaling>
          <c:orientation val="minMax"/>
        </c:scaling>
        <c:delete val="0"/>
        <c:axPos val="b"/>
        <c:numFmt formatCode="General" sourceLinked="0"/>
        <c:majorTickMark val="out"/>
        <c:minorTickMark val="none"/>
        <c:tickLblPos val="nextTo"/>
        <c:txPr>
          <a:bodyPr/>
          <a:lstStyle/>
          <a:p>
            <a:pPr>
              <a:defRPr sz="1800" b="1"/>
            </a:pPr>
            <a:endParaRPr lang="en-US"/>
          </a:p>
        </c:txPr>
        <c:crossAx val="69591040"/>
        <c:crosses val="autoZero"/>
        <c:auto val="1"/>
        <c:lblAlgn val="ctr"/>
        <c:lblOffset val="100"/>
        <c:noMultiLvlLbl val="0"/>
      </c:catAx>
      <c:valAx>
        <c:axId val="69591040"/>
        <c:scaling>
          <c:orientation val="minMax"/>
          <c:max val="13"/>
          <c:min val="6"/>
        </c:scaling>
        <c:delete val="0"/>
        <c:axPos val="l"/>
        <c:majorGridlines/>
        <c:numFmt formatCode="General" sourceLinked="1"/>
        <c:majorTickMark val="out"/>
        <c:minorTickMark val="none"/>
        <c:tickLblPos val="nextTo"/>
        <c:txPr>
          <a:bodyPr/>
          <a:lstStyle/>
          <a:p>
            <a:pPr>
              <a:defRPr sz="1800"/>
            </a:pPr>
            <a:endParaRPr lang="en-US"/>
          </a:p>
        </c:txPr>
        <c:crossAx val="69001216"/>
        <c:crosses val="autoZero"/>
        <c:crossBetween val="between"/>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225.72</c:v>
                </c:pt>
                <c:pt idx="1">
                  <c:v>225.4</c:v>
                </c:pt>
              </c:numCache>
            </c:numRef>
          </c:val>
        </c:ser>
        <c:dLbls>
          <c:showLegendKey val="0"/>
          <c:showVal val="0"/>
          <c:showCatName val="0"/>
          <c:showSerName val="0"/>
          <c:showPercent val="0"/>
          <c:showBubbleSize val="0"/>
        </c:dLbls>
        <c:gapWidth val="150"/>
        <c:axId val="69020160"/>
        <c:axId val="69593920"/>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177.55</c:v>
                </c:pt>
                <c:pt idx="1">
                  <c:v>173.31</c:v>
                </c:pt>
              </c:numCache>
            </c:numRef>
          </c:val>
          <c:smooth val="0"/>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229.55</c:v>
                </c:pt>
                <c:pt idx="1">
                  <c:v>225.93</c:v>
                </c:pt>
              </c:numCache>
            </c:numRef>
          </c:val>
          <c:smooth val="0"/>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243.3</c:v>
                </c:pt>
                <c:pt idx="1">
                  <c:v>244.33</c:v>
                </c:pt>
              </c:numCache>
            </c:numRef>
          </c:val>
          <c:smooth val="0"/>
        </c:ser>
        <c:ser>
          <c:idx val="4"/>
          <c:order val="4"/>
          <c:tx>
            <c:strRef>
              <c:f>Sheet1!$F$1</c:f>
              <c:strCache>
                <c:ptCount val="1"/>
                <c:pt idx="0">
                  <c:v>Buckley</c:v>
                </c:pt>
              </c:strCache>
            </c:strRef>
          </c:tx>
          <c:cat>
            <c:strRef>
              <c:f>Sheet1!$A$2:$A$3</c:f>
              <c:strCache>
                <c:ptCount val="2"/>
                <c:pt idx="0">
                  <c:v>Pre-DSMP</c:v>
                </c:pt>
                <c:pt idx="1">
                  <c:v>Post-DSMP</c:v>
                </c:pt>
              </c:strCache>
            </c:strRef>
          </c:cat>
          <c:val>
            <c:numRef>
              <c:f>Sheet1!$F$2:$F$3</c:f>
              <c:numCache>
                <c:formatCode>General</c:formatCode>
                <c:ptCount val="2"/>
                <c:pt idx="0">
                  <c:v>223</c:v>
                </c:pt>
                <c:pt idx="1">
                  <c:v>219.8</c:v>
                </c:pt>
              </c:numCache>
            </c:numRef>
          </c:val>
          <c:smooth val="0"/>
        </c:ser>
        <c:ser>
          <c:idx val="5"/>
          <c:order val="5"/>
          <c:tx>
            <c:strRef>
              <c:f>Sheet1!$G$1</c:f>
              <c:strCache>
                <c:ptCount val="1"/>
                <c:pt idx="0">
                  <c:v>Carrol</c:v>
                </c:pt>
              </c:strCache>
            </c:strRef>
          </c:tx>
          <c:cat>
            <c:strRef>
              <c:f>Sheet1!$A$2:$A$3</c:f>
              <c:strCache>
                <c:ptCount val="2"/>
                <c:pt idx="0">
                  <c:v>Pre-DSMP</c:v>
                </c:pt>
                <c:pt idx="1">
                  <c:v>Post-DSMP</c:v>
                </c:pt>
              </c:strCache>
            </c:strRef>
          </c:cat>
          <c:val>
            <c:numRef>
              <c:f>Sheet1!$G$2:$G$3</c:f>
              <c:numCache>
                <c:formatCode>General</c:formatCode>
                <c:ptCount val="2"/>
                <c:pt idx="0">
                  <c:v>194</c:v>
                </c:pt>
                <c:pt idx="1">
                  <c:v>193.13</c:v>
                </c:pt>
              </c:numCache>
            </c:numRef>
          </c:val>
          <c:smooth val="0"/>
        </c:ser>
        <c:ser>
          <c:idx val="6"/>
          <c:order val="6"/>
          <c:tx>
            <c:strRef>
              <c:f>Sheet1!$H$1</c:f>
              <c:strCache>
                <c:ptCount val="1"/>
                <c:pt idx="0">
                  <c:v>DanForth</c:v>
                </c:pt>
              </c:strCache>
            </c:strRef>
          </c:tx>
          <c:cat>
            <c:strRef>
              <c:f>Sheet1!$A$2:$A$3</c:f>
              <c:strCache>
                <c:ptCount val="2"/>
                <c:pt idx="0">
                  <c:v>Pre-DSMP</c:v>
                </c:pt>
                <c:pt idx="1">
                  <c:v>Post-DSMP</c:v>
                </c:pt>
              </c:strCache>
            </c:strRef>
          </c:cat>
          <c:val>
            <c:numRef>
              <c:f>Sheet1!$H$2:$H$3</c:f>
              <c:numCache>
                <c:formatCode>General</c:formatCode>
                <c:ptCount val="2"/>
                <c:pt idx="0">
                  <c:v>232.9</c:v>
                </c:pt>
                <c:pt idx="1">
                  <c:v>235.5</c:v>
                </c:pt>
              </c:numCache>
            </c:numRef>
          </c:val>
          <c:smooth val="0"/>
        </c:ser>
        <c:ser>
          <c:idx val="7"/>
          <c:order val="7"/>
          <c:tx>
            <c:strRef>
              <c:f>Sheet1!$I$1</c:f>
              <c:strCache>
                <c:ptCount val="1"/>
                <c:pt idx="0">
                  <c:v>Gia</c:v>
                </c:pt>
              </c:strCache>
            </c:strRef>
          </c:tx>
          <c:cat>
            <c:strRef>
              <c:f>Sheet1!$A$2:$A$3</c:f>
              <c:strCache>
                <c:ptCount val="2"/>
                <c:pt idx="0">
                  <c:v>Pre-DSMP</c:v>
                </c:pt>
                <c:pt idx="1">
                  <c:v>Post-DSMP</c:v>
                </c:pt>
              </c:strCache>
            </c:strRef>
          </c:cat>
          <c:val>
            <c:numRef>
              <c:f>Sheet1!$I$2:$I$3</c:f>
              <c:numCache>
                <c:formatCode>General</c:formatCode>
                <c:ptCount val="2"/>
                <c:pt idx="0">
                  <c:v>221.55</c:v>
                </c:pt>
                <c:pt idx="1">
                  <c:v>217.58</c:v>
                </c:pt>
              </c:numCache>
            </c:numRef>
          </c:val>
          <c:smooth val="0"/>
        </c:ser>
        <c:ser>
          <c:idx val="8"/>
          <c:order val="8"/>
          <c:tx>
            <c:strRef>
              <c:f>Sheet1!$J$1</c:f>
              <c:strCache>
                <c:ptCount val="1"/>
                <c:pt idx="0">
                  <c:v>Hall</c:v>
                </c:pt>
              </c:strCache>
            </c:strRef>
          </c:tx>
          <c:cat>
            <c:strRef>
              <c:f>Sheet1!$A$2:$A$3</c:f>
              <c:strCache>
                <c:ptCount val="2"/>
                <c:pt idx="0">
                  <c:v>Pre-DSMP</c:v>
                </c:pt>
                <c:pt idx="1">
                  <c:v>Post-DSMP</c:v>
                </c:pt>
              </c:strCache>
            </c:strRef>
          </c:cat>
          <c:val>
            <c:numRef>
              <c:f>Sheet1!$J$2:$J$3</c:f>
              <c:numCache>
                <c:formatCode>General</c:formatCode>
                <c:ptCount val="2"/>
                <c:pt idx="0">
                  <c:v>223.87</c:v>
                </c:pt>
                <c:pt idx="1">
                  <c:v>250.97</c:v>
                </c:pt>
              </c:numCache>
            </c:numRef>
          </c:val>
          <c:smooth val="0"/>
        </c:ser>
        <c:ser>
          <c:idx val="9"/>
          <c:order val="9"/>
          <c:tx>
            <c:strRef>
              <c:f>Sheet1!$K$1</c:f>
              <c:strCache>
                <c:ptCount val="1"/>
                <c:pt idx="0">
                  <c:v>Harris</c:v>
                </c:pt>
              </c:strCache>
            </c:strRef>
          </c:tx>
          <c:cat>
            <c:strRef>
              <c:f>Sheet1!$A$2:$A$3</c:f>
              <c:strCache>
                <c:ptCount val="2"/>
                <c:pt idx="0">
                  <c:v>Pre-DSMP</c:v>
                </c:pt>
                <c:pt idx="1">
                  <c:v>Post-DSMP</c:v>
                </c:pt>
              </c:strCache>
            </c:strRef>
          </c:cat>
          <c:val>
            <c:numRef>
              <c:f>Sheet1!$K$2:$K$3</c:f>
              <c:numCache>
                <c:formatCode>General</c:formatCode>
                <c:ptCount val="2"/>
                <c:pt idx="0">
                  <c:v>226.95</c:v>
                </c:pt>
                <c:pt idx="1">
                  <c:v>224.2</c:v>
                </c:pt>
              </c:numCache>
            </c:numRef>
          </c:val>
          <c:smooth val="0"/>
        </c:ser>
        <c:ser>
          <c:idx val="10"/>
          <c:order val="10"/>
          <c:tx>
            <c:strRef>
              <c:f>Sheet1!$L$1</c:f>
              <c:strCache>
                <c:ptCount val="1"/>
                <c:pt idx="0">
                  <c:v>Marie</c:v>
                </c:pt>
              </c:strCache>
            </c:strRef>
          </c:tx>
          <c:cat>
            <c:strRef>
              <c:f>Sheet1!$A$2:$A$3</c:f>
              <c:strCache>
                <c:ptCount val="2"/>
                <c:pt idx="0">
                  <c:v>Pre-DSMP</c:v>
                </c:pt>
                <c:pt idx="1">
                  <c:v>Post-DSMP</c:v>
                </c:pt>
              </c:strCache>
            </c:strRef>
          </c:cat>
          <c:val>
            <c:numRef>
              <c:f>Sheet1!$L$2:$L$3</c:f>
              <c:numCache>
                <c:formatCode>General</c:formatCode>
                <c:ptCount val="2"/>
                <c:pt idx="0">
                  <c:v>205.75</c:v>
                </c:pt>
                <c:pt idx="1">
                  <c:v>201.8</c:v>
                </c:pt>
              </c:numCache>
            </c:numRef>
          </c:val>
          <c:smooth val="0"/>
        </c:ser>
        <c:ser>
          <c:idx val="11"/>
          <c:order val="11"/>
          <c:tx>
            <c:strRef>
              <c:f>Sheet1!$M$1</c:f>
              <c:strCache>
                <c:ptCount val="1"/>
                <c:pt idx="0">
                  <c:v>Marshall</c:v>
                </c:pt>
              </c:strCache>
            </c:strRef>
          </c:tx>
          <c:cat>
            <c:strRef>
              <c:f>Sheet1!$A$2:$A$3</c:f>
              <c:strCache>
                <c:ptCount val="2"/>
                <c:pt idx="0">
                  <c:v>Pre-DSMP</c:v>
                </c:pt>
                <c:pt idx="1">
                  <c:v>Post-DSMP</c:v>
                </c:pt>
              </c:strCache>
            </c:strRef>
          </c:cat>
          <c:val>
            <c:numRef>
              <c:f>Sheet1!$M$2:$M$3</c:f>
              <c:numCache>
                <c:formatCode>General</c:formatCode>
                <c:ptCount val="2"/>
                <c:pt idx="0">
                  <c:v>247.8</c:v>
                </c:pt>
                <c:pt idx="1">
                  <c:v>270.47000000000003</c:v>
                </c:pt>
              </c:numCache>
            </c:numRef>
          </c:val>
          <c:smooth val="0"/>
        </c:ser>
        <c:ser>
          <c:idx val="12"/>
          <c:order val="12"/>
          <c:tx>
            <c:strRef>
              <c:f>Sheet1!$N$1</c:f>
              <c:strCache>
                <c:ptCount val="1"/>
                <c:pt idx="0">
                  <c:v>Noise</c:v>
                </c:pt>
              </c:strCache>
            </c:strRef>
          </c:tx>
          <c:cat>
            <c:strRef>
              <c:f>Sheet1!$A$2:$A$3</c:f>
              <c:strCache>
                <c:ptCount val="2"/>
                <c:pt idx="0">
                  <c:v>Pre-DSMP</c:v>
                </c:pt>
                <c:pt idx="1">
                  <c:v>Post-DSMP</c:v>
                </c:pt>
              </c:strCache>
            </c:strRef>
          </c:cat>
          <c:val>
            <c:numRef>
              <c:f>Sheet1!$N$2:$N$3</c:f>
              <c:numCache>
                <c:formatCode>General</c:formatCode>
                <c:ptCount val="2"/>
                <c:pt idx="0">
                  <c:v>233.35</c:v>
                </c:pt>
                <c:pt idx="1">
                  <c:v>228.75</c:v>
                </c:pt>
              </c:numCache>
            </c:numRef>
          </c:val>
          <c:smooth val="0"/>
        </c:ser>
        <c:ser>
          <c:idx val="13"/>
          <c:order val="13"/>
          <c:tx>
            <c:strRef>
              <c:f>Sheet1!$O$1</c:f>
              <c:strCache>
                <c:ptCount val="1"/>
                <c:pt idx="0">
                  <c:v>Weaver</c:v>
                </c:pt>
              </c:strCache>
            </c:strRef>
          </c:tx>
          <c:cat>
            <c:strRef>
              <c:f>Sheet1!$A$2:$A$3</c:f>
              <c:strCache>
                <c:ptCount val="2"/>
                <c:pt idx="0">
                  <c:v>Pre-DSMP</c:v>
                </c:pt>
                <c:pt idx="1">
                  <c:v>Post-DSMP</c:v>
                </c:pt>
              </c:strCache>
            </c:strRef>
          </c:cat>
          <c:val>
            <c:numRef>
              <c:f>Sheet1!$O$2:$O$3</c:f>
              <c:numCache>
                <c:formatCode>General</c:formatCode>
                <c:ptCount val="2"/>
                <c:pt idx="0">
                  <c:v>252.2</c:v>
                </c:pt>
                <c:pt idx="1">
                  <c:v>240</c:v>
                </c:pt>
              </c:numCache>
            </c:numRef>
          </c:val>
          <c:smooth val="0"/>
        </c:ser>
        <c:dLbls>
          <c:showLegendKey val="0"/>
          <c:showVal val="0"/>
          <c:showCatName val="0"/>
          <c:showSerName val="0"/>
          <c:showPercent val="0"/>
          <c:showBubbleSize val="0"/>
        </c:dLbls>
        <c:marker val="1"/>
        <c:smooth val="0"/>
        <c:axId val="69020160"/>
        <c:axId val="69593920"/>
      </c:lineChart>
      <c:catAx>
        <c:axId val="69020160"/>
        <c:scaling>
          <c:orientation val="minMax"/>
        </c:scaling>
        <c:delete val="0"/>
        <c:axPos val="b"/>
        <c:numFmt formatCode="General" sourceLinked="0"/>
        <c:majorTickMark val="out"/>
        <c:minorTickMark val="none"/>
        <c:tickLblPos val="nextTo"/>
        <c:txPr>
          <a:bodyPr/>
          <a:lstStyle/>
          <a:p>
            <a:pPr>
              <a:defRPr sz="1800" b="1"/>
            </a:pPr>
            <a:endParaRPr lang="en-US"/>
          </a:p>
        </c:txPr>
        <c:crossAx val="69593920"/>
        <c:crosses val="autoZero"/>
        <c:auto val="1"/>
        <c:lblAlgn val="ctr"/>
        <c:lblOffset val="100"/>
        <c:noMultiLvlLbl val="0"/>
      </c:catAx>
      <c:valAx>
        <c:axId val="69593920"/>
        <c:scaling>
          <c:orientation val="minMax"/>
          <c:max val="280"/>
          <c:min val="190"/>
        </c:scaling>
        <c:delete val="0"/>
        <c:axPos val="l"/>
        <c:majorGridlines/>
        <c:numFmt formatCode="General" sourceLinked="1"/>
        <c:majorTickMark val="out"/>
        <c:minorTickMark val="none"/>
        <c:tickLblPos val="nextTo"/>
        <c:txPr>
          <a:bodyPr/>
          <a:lstStyle/>
          <a:p>
            <a:pPr>
              <a:defRPr sz="1800"/>
            </a:pPr>
            <a:endParaRPr lang="en-US"/>
          </a:p>
        </c:txPr>
        <c:crossAx val="69020160"/>
        <c:crosses val="autoZero"/>
        <c:crossBetween val="between"/>
        <c:majorUnit val="20"/>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58AFE-6097-424C-8240-3D1B7459004E}" type="datetimeFigureOut">
              <a:rPr lang="en-US" smtClean="0"/>
              <a:t>10/28/2016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7BEEB8-A446-42AD-BB24-98BFA51BEC76}" type="slidenum">
              <a:rPr lang="en-US" smtClean="0"/>
              <a:t>‹#›</a:t>
            </a:fld>
            <a:endParaRPr lang="en-US"/>
          </a:p>
        </p:txBody>
      </p:sp>
    </p:spTree>
    <p:extLst>
      <p:ext uri="{BB962C8B-B14F-4D97-AF65-F5344CB8AC3E}">
        <p14:creationId xmlns:p14="http://schemas.microsoft.com/office/powerpoint/2010/main" val="3371012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RE-AIM framework is designed to enhance the quality, speed, and public health impact of efforts to translate research into practice in five steps.</a:t>
            </a:r>
            <a:endParaRPr lang="en-US" dirty="0" smtClean="0"/>
          </a:p>
          <a:p>
            <a:endParaRPr lang="en-US" dirty="0" smtClean="0"/>
          </a:p>
          <a:p>
            <a:r>
              <a:rPr lang="en-US" dirty="0" smtClean="0"/>
              <a:t>Today</a:t>
            </a:r>
            <a:r>
              <a:rPr lang="en-US" baseline="0" dirty="0" smtClean="0"/>
              <a:t> we will talk about our findings regarding the REACH and EFFECTIVENESS of the YMCA Diabetes Control Program</a:t>
            </a:r>
            <a:endParaRPr lang="en-US" dirty="0"/>
          </a:p>
        </p:txBody>
      </p:sp>
      <p:sp>
        <p:nvSpPr>
          <p:cNvPr id="4" name="Slide Number Placeholder 3"/>
          <p:cNvSpPr>
            <a:spLocks noGrp="1"/>
          </p:cNvSpPr>
          <p:nvPr>
            <p:ph type="sldNum" sz="quarter" idx="10"/>
          </p:nvPr>
        </p:nvSpPr>
        <p:spPr/>
        <p:txBody>
          <a:bodyPr/>
          <a:lstStyle/>
          <a:p>
            <a:fld id="{967BEEB8-A446-42AD-BB24-98BFA51BEC76}" type="slidenum">
              <a:rPr lang="en-US" smtClean="0"/>
              <a:t>2</a:t>
            </a:fld>
            <a:endParaRPr lang="en-US"/>
          </a:p>
        </p:txBody>
      </p:sp>
    </p:spTree>
    <p:extLst>
      <p:ext uri="{BB962C8B-B14F-4D97-AF65-F5344CB8AC3E}">
        <p14:creationId xmlns:p14="http://schemas.microsoft.com/office/powerpoint/2010/main" val="302894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map shows the GEOGRAPHIC</a:t>
            </a:r>
            <a:r>
              <a:rPr lang="en-US" baseline="0" dirty="0" smtClean="0"/>
              <a:t> REACH of the DCP. It shows that the program draws mostly from the Richmond metro area, but also reaches north (toward Louisa county) and east (toward New Kent). It also shows that many participants, particularly in the Richmond area, are coming from lower-income parts of the city. This means that the program is reaching those who are often missed or left-out of other programs. Part of this is because the DCP has a relationship with the Virginia Coordinated Care Program (VCC, a healthcare program for lower-income patients who do not qualify for Medicaid) and patients with diabetes are often referred from that program.</a:t>
            </a:r>
            <a:endParaRPr lang="en-US" dirty="0"/>
          </a:p>
        </p:txBody>
      </p:sp>
      <p:sp>
        <p:nvSpPr>
          <p:cNvPr id="4" name="Slide Number Placeholder 3"/>
          <p:cNvSpPr>
            <a:spLocks noGrp="1"/>
          </p:cNvSpPr>
          <p:nvPr>
            <p:ph type="sldNum" sz="quarter" idx="10"/>
          </p:nvPr>
        </p:nvSpPr>
        <p:spPr/>
        <p:txBody>
          <a:bodyPr/>
          <a:lstStyle/>
          <a:p>
            <a:fld id="{967BEEB8-A446-42AD-BB24-98BFA51BEC76}" type="slidenum">
              <a:rPr lang="en-US" smtClean="0"/>
              <a:t>5</a:t>
            </a:fld>
            <a:endParaRPr lang="en-US"/>
          </a:p>
        </p:txBody>
      </p:sp>
    </p:spTree>
    <p:extLst>
      <p:ext uri="{BB962C8B-B14F-4D97-AF65-F5344CB8AC3E}">
        <p14:creationId xmlns:p14="http://schemas.microsoft.com/office/powerpoint/2010/main" val="905450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Classes attended (mean, range) (n=228) = 8.6 (1 – 12)</a:t>
            </a:r>
          </a:p>
          <a:p>
            <a:r>
              <a:rPr lang="en-US" sz="1200" kern="1200" dirty="0" smtClean="0">
                <a:solidFill>
                  <a:schemeClr val="tx1"/>
                </a:solidFill>
                <a:effectLst/>
                <a:latin typeface="+mn-lt"/>
                <a:ea typeface="+mn-ea"/>
                <a:cs typeface="+mn-cs"/>
              </a:rPr>
              <a:t>Classes attended	 </a:t>
            </a:r>
          </a:p>
          <a:p>
            <a:r>
              <a:rPr lang="en-US" sz="1200" kern="1200" dirty="0" smtClean="0">
                <a:solidFill>
                  <a:schemeClr val="tx1"/>
                </a:solidFill>
                <a:effectLst/>
                <a:latin typeface="+mn-lt"/>
                <a:ea typeface="+mn-ea"/>
                <a:cs typeface="+mn-cs"/>
              </a:rPr>
              <a:t>≤3 = 20 (8.8%)</a:t>
            </a:r>
          </a:p>
          <a:p>
            <a:r>
              <a:rPr lang="en-US" sz="1200" kern="1200" dirty="0" smtClean="0">
                <a:solidFill>
                  <a:schemeClr val="tx1"/>
                </a:solidFill>
                <a:effectLst/>
                <a:latin typeface="+mn-lt"/>
                <a:ea typeface="+mn-ea"/>
                <a:cs typeface="+mn-cs"/>
              </a:rPr>
              <a:t>4 to 6 = 27 (11.8%)</a:t>
            </a:r>
          </a:p>
          <a:p>
            <a:r>
              <a:rPr lang="en-US" sz="1200" kern="1200" dirty="0" smtClean="0">
                <a:solidFill>
                  <a:schemeClr val="tx1"/>
                </a:solidFill>
                <a:effectLst/>
                <a:latin typeface="+mn-lt"/>
                <a:ea typeface="+mn-ea"/>
                <a:cs typeface="+mn-cs"/>
              </a:rPr>
              <a:t>7 to 9 =73 (32.0%)</a:t>
            </a:r>
          </a:p>
          <a:p>
            <a:r>
              <a:rPr lang="en-US" sz="1200" kern="1200" dirty="0" smtClean="0">
                <a:solidFill>
                  <a:schemeClr val="tx1"/>
                </a:solidFill>
                <a:effectLst/>
                <a:latin typeface="+mn-lt"/>
                <a:ea typeface="+mn-ea"/>
                <a:cs typeface="+mn-cs"/>
              </a:rPr>
              <a:t>≥10 = 108 (47.3%)</a:t>
            </a:r>
          </a:p>
          <a:p>
            <a:r>
              <a:rPr lang="en-US" sz="1200" kern="1200" dirty="0" smtClean="0">
                <a:solidFill>
                  <a:schemeClr val="tx1"/>
                </a:solidFill>
                <a:effectLst/>
                <a:latin typeface="+mn-lt"/>
                <a:ea typeface="+mn-ea"/>
                <a:cs typeface="+mn-cs"/>
              </a:rPr>
              <a:t>Attend 8 or more classes (retention) = 164 (71.9%)</a:t>
            </a:r>
          </a:p>
          <a:p>
            <a:endParaRPr lang="en-US" dirty="0"/>
          </a:p>
        </p:txBody>
      </p:sp>
      <p:sp>
        <p:nvSpPr>
          <p:cNvPr id="4" name="Slide Number Placeholder 3"/>
          <p:cNvSpPr>
            <a:spLocks noGrp="1"/>
          </p:cNvSpPr>
          <p:nvPr>
            <p:ph type="sldNum" sz="quarter" idx="10"/>
          </p:nvPr>
        </p:nvSpPr>
        <p:spPr/>
        <p:txBody>
          <a:bodyPr/>
          <a:lstStyle/>
          <a:p>
            <a:fld id="{967BEEB8-A446-42AD-BB24-98BFA51BEC76}" type="slidenum">
              <a:rPr lang="en-US" smtClean="0"/>
              <a:t>8</a:t>
            </a:fld>
            <a:endParaRPr lang="en-US"/>
          </a:p>
        </p:txBody>
      </p:sp>
    </p:spTree>
    <p:extLst>
      <p:ext uri="{BB962C8B-B14F-4D97-AF65-F5344CB8AC3E}">
        <p14:creationId xmlns:p14="http://schemas.microsoft.com/office/powerpoint/2010/main" val="326483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5757-60A5-45C2-87CC-5D64E1D57114}" type="slidenum">
              <a:rPr lang="en-US" smtClean="0"/>
              <a:t>11</a:t>
            </a:fld>
            <a:endParaRPr lang="en-US"/>
          </a:p>
        </p:txBody>
      </p:sp>
    </p:spTree>
    <p:extLst>
      <p:ext uri="{BB962C8B-B14F-4D97-AF65-F5344CB8AC3E}">
        <p14:creationId xmlns:p14="http://schemas.microsoft.com/office/powerpoint/2010/main" val="2758090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5757-60A5-45C2-87CC-5D64E1D57114}" type="slidenum">
              <a:rPr lang="en-US" smtClean="0"/>
              <a:t>12</a:t>
            </a:fld>
            <a:endParaRPr lang="en-US"/>
          </a:p>
        </p:txBody>
      </p:sp>
    </p:spTree>
    <p:extLst>
      <p:ext uri="{BB962C8B-B14F-4D97-AF65-F5344CB8AC3E}">
        <p14:creationId xmlns:p14="http://schemas.microsoft.com/office/powerpoint/2010/main" val="275809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CD44C5-EBC6-4219-937C-E9EF91DDA176}"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153059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D44C5-EBC6-4219-937C-E9EF91DDA176}"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712867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D44C5-EBC6-4219-937C-E9EF91DDA176}"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3678647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CD44C5-EBC6-4219-937C-E9EF91DDA176}"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542281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CD44C5-EBC6-4219-937C-E9EF91DDA176}"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180368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CD44C5-EBC6-4219-937C-E9EF91DDA176}" type="datetimeFigureOut">
              <a:rPr lang="en-US" smtClean="0"/>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3504514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D44C5-EBC6-4219-937C-E9EF91DDA176}"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171738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D44C5-EBC6-4219-937C-E9EF91DDA176}"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3646319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D44C5-EBC6-4219-937C-E9EF91DDA176}"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2714704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D44C5-EBC6-4219-937C-E9EF91DDA176}"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203062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D44C5-EBC6-4219-937C-E9EF91DDA176}"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428140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D44C5-EBC6-4219-937C-E9EF91DDA176}" type="datetimeFigureOut">
              <a:rPr lang="en-US" smtClean="0"/>
              <a:t>10/28/2016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D9D8A-6D66-4C53-AD13-3C002E2698D7}" type="slidenum">
              <a:rPr lang="en-US" smtClean="0"/>
              <a:t>‹#›</a:t>
            </a:fld>
            <a:endParaRPr lang="en-US"/>
          </a:p>
        </p:txBody>
      </p:sp>
    </p:spTree>
    <p:extLst>
      <p:ext uri="{BB962C8B-B14F-4D97-AF65-F5344CB8AC3E}">
        <p14:creationId xmlns:p14="http://schemas.microsoft.com/office/powerpoint/2010/main" val="143758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noAutofit/>
          </a:bodyPr>
          <a:lstStyle/>
          <a:p>
            <a:r>
              <a:rPr lang="en-US" sz="3600" dirty="0" smtClean="0">
                <a:latin typeface="Arial" panose="020B0604020202020204" pitchFamily="34" charset="0"/>
                <a:cs typeface="Arial" panose="020B0604020202020204" pitchFamily="34" charset="0"/>
              </a:rPr>
              <a:t>Evaluating the Reach and Effectiveness of the YMCA Diabetes Control Program:</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Preliminary Findings</a:t>
            </a:r>
            <a:endParaRPr lang="en-US" sz="3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371600" y="4114800"/>
            <a:ext cx="6400800" cy="1752600"/>
          </a:xfrm>
        </p:spPr>
        <p:txBody>
          <a:bodyPr>
            <a:normAutofit fontScale="77500" lnSpcReduction="20000"/>
          </a:bodyPr>
          <a:lstStyle/>
          <a:p>
            <a:r>
              <a:rPr lang="en-US" dirty="0" smtClean="0">
                <a:solidFill>
                  <a:schemeClr val="tx1">
                    <a:lumMod val="50000"/>
                    <a:lumOff val="50000"/>
                  </a:schemeClr>
                </a:solidFill>
              </a:rPr>
              <a:t>Briana </a:t>
            </a:r>
            <a:r>
              <a:rPr lang="en-US" dirty="0" err="1" smtClean="0">
                <a:solidFill>
                  <a:schemeClr val="tx1">
                    <a:lumMod val="50000"/>
                    <a:lumOff val="50000"/>
                  </a:schemeClr>
                </a:solidFill>
              </a:rPr>
              <a:t>Mezuk</a:t>
            </a:r>
            <a:r>
              <a:rPr lang="en-US" dirty="0" smtClean="0">
                <a:solidFill>
                  <a:schemeClr val="tx1">
                    <a:lumMod val="50000"/>
                    <a:lumOff val="50000"/>
                  </a:schemeClr>
                </a:solidFill>
              </a:rPr>
              <a:t>, PhD &amp; Joshua Montgomery, BS</a:t>
            </a:r>
          </a:p>
          <a:p>
            <a:r>
              <a:rPr lang="en-US" dirty="0" smtClean="0">
                <a:solidFill>
                  <a:schemeClr val="tx1">
                    <a:lumMod val="50000"/>
                    <a:lumOff val="50000"/>
                  </a:schemeClr>
                </a:solidFill>
              </a:rPr>
              <a:t>VCU Department of Family Medicine &amp; Population Health</a:t>
            </a:r>
          </a:p>
          <a:p>
            <a:r>
              <a:rPr lang="en-US" dirty="0" smtClean="0">
                <a:solidFill>
                  <a:schemeClr val="tx1">
                    <a:lumMod val="50000"/>
                    <a:lumOff val="50000"/>
                  </a:schemeClr>
                </a:solidFill>
              </a:rPr>
              <a:t>October 4, 2016</a:t>
            </a:r>
            <a:endParaRPr lang="en-US" dirty="0">
              <a:solidFill>
                <a:schemeClr val="tx1">
                  <a:lumMod val="50000"/>
                  <a:lumOff val="50000"/>
                </a:schemeClr>
              </a:solidFill>
            </a:endParaRPr>
          </a:p>
        </p:txBody>
      </p:sp>
    </p:spTree>
    <p:extLst>
      <p:ext uri="{BB962C8B-B14F-4D97-AF65-F5344CB8AC3E}">
        <p14:creationId xmlns:p14="http://schemas.microsoft.com/office/powerpoint/2010/main" val="109752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latin typeface="Arial" panose="020B0604020202020204" pitchFamily="34" charset="0"/>
                <a:cs typeface="Arial" panose="020B0604020202020204" pitchFamily="34" charset="0"/>
              </a:rPr>
              <a:t>RE-AIM Framework for guiding our research on the Diabetes Control Program</a:t>
            </a:r>
            <a:endParaRPr lang="en-US"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b="1" dirty="0" smtClean="0">
                <a:solidFill>
                  <a:srgbClr val="00B050"/>
                </a:solidFill>
              </a:rPr>
              <a:t>R</a:t>
            </a:r>
            <a:r>
              <a:rPr lang="en-US" b="1" dirty="0" smtClean="0"/>
              <a:t>each</a:t>
            </a:r>
            <a:r>
              <a:rPr lang="en-US" dirty="0" smtClean="0"/>
              <a:t>: Who does this program serve?</a:t>
            </a:r>
          </a:p>
          <a:p>
            <a:r>
              <a:rPr lang="en-US" b="1" dirty="0" smtClean="0">
                <a:solidFill>
                  <a:srgbClr val="00B050"/>
                </a:solidFill>
              </a:rPr>
              <a:t>E</a:t>
            </a:r>
            <a:r>
              <a:rPr lang="en-US" b="1" dirty="0" smtClean="0"/>
              <a:t>ffectiveness</a:t>
            </a:r>
            <a:r>
              <a:rPr lang="en-US" dirty="0" smtClean="0"/>
              <a:t>: Does the program work?</a:t>
            </a:r>
          </a:p>
          <a:p>
            <a:r>
              <a:rPr lang="en-US" b="1" dirty="0" smtClean="0">
                <a:solidFill>
                  <a:srgbClr val="00B050"/>
                </a:solidFill>
              </a:rPr>
              <a:t>A</a:t>
            </a:r>
            <a:r>
              <a:rPr lang="en-US" b="1" dirty="0" smtClean="0"/>
              <a:t>doption</a:t>
            </a:r>
            <a:r>
              <a:rPr lang="en-US" dirty="0" smtClean="0"/>
              <a:t>: What are the facilitators and barriers to training program staff?</a:t>
            </a:r>
          </a:p>
          <a:p>
            <a:r>
              <a:rPr lang="en-US" b="1" dirty="0" smtClean="0">
                <a:solidFill>
                  <a:srgbClr val="00B050"/>
                </a:solidFill>
              </a:rPr>
              <a:t>I</a:t>
            </a:r>
            <a:r>
              <a:rPr lang="en-US" b="1" dirty="0" smtClean="0"/>
              <a:t>mplementation</a:t>
            </a:r>
            <a:r>
              <a:rPr lang="en-US" dirty="0" smtClean="0"/>
              <a:t>: How to deliver the program in a consistent manner?</a:t>
            </a:r>
          </a:p>
          <a:p>
            <a:r>
              <a:rPr lang="en-US" b="1" dirty="0" smtClean="0">
                <a:solidFill>
                  <a:srgbClr val="00B050"/>
                </a:solidFill>
              </a:rPr>
              <a:t>M</a:t>
            </a:r>
            <a:r>
              <a:rPr lang="en-US" b="1" dirty="0" smtClean="0"/>
              <a:t>aintenance</a:t>
            </a:r>
            <a:r>
              <a:rPr lang="en-US" dirty="0" smtClean="0"/>
              <a:t>: How to keep the program sustainable?</a:t>
            </a:r>
            <a:endParaRPr lang="en-US" dirty="0"/>
          </a:p>
        </p:txBody>
      </p:sp>
      <p:sp>
        <p:nvSpPr>
          <p:cNvPr id="4" name="TextBox 3"/>
          <p:cNvSpPr txBox="1"/>
          <p:nvPr/>
        </p:nvSpPr>
        <p:spPr>
          <a:xfrm>
            <a:off x="5181600" y="6324600"/>
            <a:ext cx="3505200" cy="369332"/>
          </a:xfrm>
          <a:prstGeom prst="rect">
            <a:avLst/>
          </a:prstGeom>
          <a:noFill/>
        </p:spPr>
        <p:txBody>
          <a:bodyPr wrap="square" rtlCol="0">
            <a:spAutoFit/>
          </a:bodyPr>
          <a:lstStyle/>
          <a:p>
            <a:r>
              <a:rPr lang="en-US" dirty="0"/>
              <a:t>http://www.re-aim.hnfe.vt.edu/</a:t>
            </a:r>
          </a:p>
        </p:txBody>
      </p:sp>
    </p:spTree>
    <p:extLst>
      <p:ext uri="{BB962C8B-B14F-4D97-AF65-F5344CB8AC3E}">
        <p14:creationId xmlns:p14="http://schemas.microsoft.com/office/powerpoint/2010/main" val="420121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600" dirty="0" smtClean="0">
                <a:latin typeface="Arial" panose="020B0604020202020204" pitchFamily="34" charset="0"/>
                <a:cs typeface="Arial" panose="020B0604020202020204" pitchFamily="34" charset="0"/>
              </a:rPr>
              <a:t>Methods</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Where does this data come from?</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5029200"/>
          </a:xfrm>
        </p:spPr>
        <p:txBody>
          <a:bodyPr>
            <a:normAutofit fontScale="85000" lnSpcReduction="10000"/>
          </a:bodyPr>
          <a:lstStyle/>
          <a:p>
            <a:r>
              <a:rPr lang="en-US" dirty="0" smtClean="0">
                <a:latin typeface="Arial" panose="020B0604020202020204" pitchFamily="34" charset="0"/>
                <a:cs typeface="Arial" panose="020B0604020202020204" pitchFamily="34" charset="0"/>
              </a:rPr>
              <a:t>Self-report surveys completed by participants at the beginning (week 1 or 2) and end (week 11 or 12) of the DCP</a:t>
            </a:r>
          </a:p>
          <a:p>
            <a:pPr lvl="1"/>
            <a:r>
              <a:rPr lang="en-US" dirty="0" smtClean="0">
                <a:latin typeface="Arial" panose="020B0604020202020204" pitchFamily="34" charset="0"/>
                <a:cs typeface="Arial" panose="020B0604020202020204" pitchFamily="34" charset="0"/>
              </a:rPr>
              <a:t>VCU students, cross-trained as YMCA volunteers, manage this data under supervision of YMCA staff</a:t>
            </a:r>
          </a:p>
          <a:p>
            <a:pPr lvl="1"/>
            <a:r>
              <a:rPr lang="en-US" dirty="0" smtClean="0">
                <a:latin typeface="Arial" panose="020B0604020202020204" pitchFamily="34" charset="0"/>
                <a:cs typeface="Arial" panose="020B0604020202020204" pitchFamily="34" charset="0"/>
              </a:rPr>
              <a:t>Data is made anonymous (stripped of names and any other identifiers) and transferred to VCU for analysis by Dr. </a:t>
            </a:r>
            <a:r>
              <a:rPr lang="en-US" dirty="0" err="1" smtClean="0">
                <a:latin typeface="Arial" panose="020B0604020202020204" pitchFamily="34" charset="0"/>
                <a:cs typeface="Arial" panose="020B0604020202020204" pitchFamily="34" charset="0"/>
              </a:rPr>
              <a:t>Mezuk</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Project is approved by the VCU Institutional Review Board (#HM20003645)</a:t>
            </a:r>
          </a:p>
          <a:p>
            <a:r>
              <a:rPr lang="en-US" dirty="0" smtClean="0">
                <a:latin typeface="Arial" panose="020B0604020202020204" pitchFamily="34" charset="0"/>
                <a:cs typeface="Arial" panose="020B0604020202020204" pitchFamily="34" charset="0"/>
              </a:rPr>
              <a:t>In the process of also conducting focus groups with DCP participants (more on this next time)</a:t>
            </a:r>
          </a:p>
          <a:p>
            <a:pPr lvl="1"/>
            <a:r>
              <a:rPr lang="en-US" sz="2600" dirty="0" smtClean="0">
                <a:latin typeface="Arial" panose="020B0604020202020204" pitchFamily="34" charset="0"/>
                <a:cs typeface="Arial" panose="020B0604020202020204" pitchFamily="34" charset="0"/>
              </a:rPr>
              <a:t>Also approved </a:t>
            </a:r>
            <a:r>
              <a:rPr lang="en-US" sz="2600" dirty="0">
                <a:latin typeface="Arial" panose="020B0604020202020204" pitchFamily="34" charset="0"/>
                <a:cs typeface="Arial" panose="020B0604020202020204" pitchFamily="34" charset="0"/>
              </a:rPr>
              <a:t>by the VCU IRB </a:t>
            </a:r>
            <a:r>
              <a:rPr lang="en-US" sz="2600" dirty="0" smtClean="0">
                <a:latin typeface="Arial" panose="020B0604020202020204" pitchFamily="34" charset="0"/>
                <a:cs typeface="Arial" panose="020B0604020202020204" pitchFamily="34" charset="0"/>
              </a:rPr>
              <a:t>(#HM20007800)</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9285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743325"/>
            <a:ext cx="7772400" cy="1362075"/>
          </a:xfrm>
        </p:spPr>
        <p:txBody>
          <a:bodyPr/>
          <a:lstStyle/>
          <a:p>
            <a:r>
              <a:rPr lang="en-US" dirty="0" smtClean="0">
                <a:latin typeface="Arial" panose="020B0604020202020204" pitchFamily="34" charset="0"/>
                <a:cs typeface="Arial" panose="020B0604020202020204" pitchFamily="34" charset="0"/>
              </a:rPr>
              <a:t>REACH</a:t>
            </a:r>
            <a:endParaRPr lang="en-US" dirty="0">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a:xfrm>
            <a:off x="722313" y="3962400"/>
            <a:ext cx="7772400" cy="1500187"/>
          </a:xfrm>
        </p:spPr>
        <p:txBody>
          <a:bodyPr>
            <a:normAutofit/>
          </a:bodyPr>
          <a:lstStyle/>
          <a:p>
            <a:r>
              <a:rPr lang="en-US" sz="3200" dirty="0" smtClean="0">
                <a:solidFill>
                  <a:schemeClr val="tx1">
                    <a:lumMod val="50000"/>
                    <a:lumOff val="50000"/>
                  </a:schemeClr>
                </a:solidFill>
                <a:latin typeface="Arial" panose="020B0604020202020204" pitchFamily="34" charset="0"/>
                <a:cs typeface="Arial" panose="020B0604020202020204" pitchFamily="34" charset="0"/>
              </a:rPr>
              <a:t>What are the characteristics of people who participate in the YMCA DCP?</a:t>
            </a:r>
            <a:endParaRPr lang="en-US" sz="32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5252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latin typeface="Arial" panose="020B0604020202020204" pitchFamily="34" charset="0"/>
                <a:cs typeface="Arial" panose="020B0604020202020204" pitchFamily="34" charset="0"/>
              </a:rPr>
              <a:t>Geographic REACH</a:t>
            </a:r>
            <a:br>
              <a:rPr lang="en-US" sz="3200" dirty="0" smtClean="0">
                <a:latin typeface="Arial" panose="020B0604020202020204" pitchFamily="34" charset="0"/>
                <a:cs typeface="Arial" panose="020B0604020202020204" pitchFamily="34" charset="0"/>
              </a:rPr>
            </a:br>
            <a:r>
              <a:rPr lang="en-US" sz="3200" dirty="0" smtClean="0">
                <a:latin typeface="Arial" panose="020B0604020202020204" pitchFamily="34" charset="0"/>
                <a:cs typeface="Arial" panose="020B0604020202020204" pitchFamily="34" charset="0"/>
              </a:rPr>
              <a:t>Map of DCP participants by zip code and median household income</a:t>
            </a:r>
            <a:endParaRPr lang="en-US" sz="3200" dirty="0">
              <a:latin typeface="Arial" panose="020B0604020202020204" pitchFamily="34" charset="0"/>
              <a:cs typeface="Arial" panose="020B0604020202020204" pitchFamily="34" charset="0"/>
            </a:endParaRPr>
          </a:p>
        </p:txBody>
      </p:sp>
      <p:pic>
        <p:nvPicPr>
          <p:cNvPr id="1026" name="Picture 2" descr="T:\Home\Epidemiology\bmezuk\Publications\Working papers\YMCA diabetes papers\VA_Diabetes_Map_John_Lee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752600"/>
            <a:ext cx="7543800" cy="4849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246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000" dirty="0" smtClean="0">
                <a:latin typeface="Arial" panose="020B0604020202020204" pitchFamily="34" charset="0"/>
                <a:cs typeface="Arial" panose="020B0604020202020204" pitchFamily="34" charset="0"/>
              </a:rPr>
              <a:t>Demographic Characteristics of the Diabetes Control Program Participants</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dirty="0" smtClean="0"/>
              <a:t>Average age: 54 years (range: 21 – 88 years)</a:t>
            </a:r>
          </a:p>
          <a:p>
            <a:r>
              <a:rPr lang="en-US" dirty="0" smtClean="0"/>
              <a:t>73% female</a:t>
            </a:r>
          </a:p>
          <a:p>
            <a:r>
              <a:rPr lang="en-US" dirty="0" smtClean="0"/>
              <a:t>70% African American, 25% white</a:t>
            </a:r>
          </a:p>
          <a:p>
            <a:r>
              <a:rPr lang="en-US" dirty="0" smtClean="0"/>
              <a:t>43% are currently employed at least part-time, 23% are on disability &amp; 20% are unemployed</a:t>
            </a:r>
          </a:p>
          <a:p>
            <a:r>
              <a:rPr lang="en-US" dirty="0" smtClean="0"/>
              <a:t>41% have a high school education or less, and 46% have at least some college education</a:t>
            </a:r>
            <a:endParaRPr lang="en-US" dirty="0"/>
          </a:p>
        </p:txBody>
      </p:sp>
    </p:spTree>
    <p:extLst>
      <p:ext uri="{BB962C8B-B14F-4D97-AF65-F5344CB8AC3E}">
        <p14:creationId xmlns:p14="http://schemas.microsoft.com/office/powerpoint/2010/main" val="33250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 Engagement</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52840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Overall attendance over the DSMP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788966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rot="16200000">
            <a:off x="-605566" y="3104778"/>
            <a:ext cx="1885266"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 Attending</a:t>
            </a:r>
            <a:endParaRPr lang="en-US" sz="2000" b="1" dirty="0">
              <a:latin typeface="Arial" panose="020B0604020202020204" pitchFamily="34" charset="0"/>
              <a:cs typeface="Arial" panose="020B0604020202020204" pitchFamily="34" charset="0"/>
            </a:endParaRPr>
          </a:p>
        </p:txBody>
      </p:sp>
      <p:sp>
        <p:nvSpPr>
          <p:cNvPr id="7" name="TextBox 6"/>
          <p:cNvSpPr txBox="1"/>
          <p:nvPr/>
        </p:nvSpPr>
        <p:spPr>
          <a:xfrm>
            <a:off x="4038600" y="6096000"/>
            <a:ext cx="18669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Week of class</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1923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latin typeface="Arial" panose="020B0604020202020204" pitchFamily="34" charset="0"/>
                <a:cs typeface="Arial" panose="020B0604020202020204" pitchFamily="34" charset="0"/>
              </a:rPr>
              <a:t>Average attendance in the DSMP</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Overall (bar) and by coaches (dots)</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N=228 participants</a:t>
            </a:r>
            <a:endParaRPr lang="en-US" sz="2800"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93868255"/>
              </p:ext>
            </p:extLst>
          </p:nvPr>
        </p:nvGraphicFramePr>
        <p:xfrm>
          <a:off x="533400" y="18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rot="16200000">
            <a:off x="-1175266" y="3701534"/>
            <a:ext cx="30480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Number of classes attended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2919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IMPACT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26498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40395917"/>
              </p:ext>
            </p:extLst>
          </p:nvPr>
        </p:nvGraphicFramePr>
        <p:xfrm>
          <a:off x="627796" y="1676400"/>
          <a:ext cx="8128380" cy="480059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rot="16200000">
            <a:off x="-885856" y="3762345"/>
            <a:ext cx="2590800" cy="400111"/>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Average HbA1c (%)</a:t>
            </a:r>
            <a:endParaRPr lang="en-US" sz="2000" b="1" dirty="0">
              <a:latin typeface="Arial" panose="020B0604020202020204" pitchFamily="34" charset="0"/>
              <a:cs typeface="Arial" panose="020B0604020202020204" pitchFamily="34" charset="0"/>
            </a:endParaRPr>
          </a:p>
        </p:txBody>
      </p:sp>
      <p:sp>
        <p:nvSpPr>
          <p:cNvPr id="7" name="TextBox 6"/>
          <p:cNvSpPr txBox="1"/>
          <p:nvPr/>
        </p:nvSpPr>
        <p:spPr>
          <a:xfrm>
            <a:off x="338558" y="338920"/>
            <a:ext cx="8417618" cy="1292662"/>
          </a:xfrm>
          <a:prstGeom prst="rect">
            <a:avLst/>
          </a:prstGeom>
          <a:noFill/>
        </p:spPr>
        <p:txBody>
          <a:bodyPr wrap="square" rtlCol="0">
            <a:spAutoFit/>
          </a:bodyPr>
          <a:lstStyle/>
          <a:p>
            <a:r>
              <a:rPr lang="en-US" sz="3000" dirty="0" smtClean="0">
                <a:latin typeface="+mj-lt"/>
                <a:cs typeface="Arial" panose="020B0604020202020204" pitchFamily="34" charset="0"/>
              </a:rPr>
              <a:t>Average change in HbA1c over the DSMP:</a:t>
            </a:r>
          </a:p>
          <a:p>
            <a:r>
              <a:rPr lang="en-US" sz="2400" dirty="0" smtClean="0">
                <a:latin typeface="+mj-lt"/>
                <a:cs typeface="Arial" panose="020B0604020202020204" pitchFamily="34" charset="0"/>
              </a:rPr>
              <a:t>Overall average (bars) and average for each coach (lines)</a:t>
            </a:r>
          </a:p>
          <a:p>
            <a:r>
              <a:rPr lang="en-US" sz="2400" dirty="0" smtClean="0">
                <a:latin typeface="+mj-lt"/>
                <a:cs typeface="Arial" panose="020B0604020202020204" pitchFamily="34" charset="0"/>
              </a:rPr>
              <a:t>N=81 participants</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1115058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8558" y="338920"/>
            <a:ext cx="8417618" cy="1292662"/>
          </a:xfrm>
          <a:prstGeom prst="rect">
            <a:avLst/>
          </a:prstGeom>
          <a:noFill/>
        </p:spPr>
        <p:txBody>
          <a:bodyPr wrap="square" rtlCol="0">
            <a:spAutoFit/>
          </a:bodyPr>
          <a:lstStyle/>
          <a:p>
            <a:r>
              <a:rPr lang="en-US" sz="3000" dirty="0" smtClean="0">
                <a:latin typeface="+mj-lt"/>
                <a:cs typeface="Arial" panose="020B0604020202020204" pitchFamily="34" charset="0"/>
              </a:rPr>
              <a:t>Average change in weight over the DSMP:</a:t>
            </a:r>
          </a:p>
          <a:p>
            <a:r>
              <a:rPr lang="en-US" sz="2400" dirty="0" smtClean="0">
                <a:latin typeface="+mj-lt"/>
                <a:cs typeface="Arial" panose="020B0604020202020204" pitchFamily="34" charset="0"/>
              </a:rPr>
              <a:t>Overall average (bars) and average for each coach (lines)</a:t>
            </a:r>
          </a:p>
          <a:p>
            <a:r>
              <a:rPr lang="en-US" sz="2400" dirty="0" smtClean="0">
                <a:latin typeface="+mj-lt"/>
                <a:cs typeface="Arial" panose="020B0604020202020204" pitchFamily="34" charset="0"/>
              </a:rPr>
              <a:t>N=85 participants</a:t>
            </a:r>
            <a:endParaRPr lang="en-US" sz="2400" dirty="0">
              <a:latin typeface="+mj-lt"/>
              <a:cs typeface="Arial" panose="020B0604020202020204" pitchFamily="34" charset="0"/>
            </a:endParaRPr>
          </a:p>
        </p:txBody>
      </p:sp>
      <p:graphicFrame>
        <p:nvGraphicFramePr>
          <p:cNvPr id="8" name="Content Placeholder 3"/>
          <p:cNvGraphicFramePr>
            <a:graphicFrameLocks/>
          </p:cNvGraphicFramePr>
          <p:nvPr>
            <p:extLst>
              <p:ext uri="{D42A27DB-BD31-4B8C-83A1-F6EECF244321}">
                <p14:modId xmlns:p14="http://schemas.microsoft.com/office/powerpoint/2010/main" val="1482552573"/>
              </p:ext>
            </p:extLst>
          </p:nvPr>
        </p:nvGraphicFramePr>
        <p:xfrm>
          <a:off x="609600" y="1752600"/>
          <a:ext cx="7460776"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rot="16200000">
            <a:off x="-1000157" y="3648046"/>
            <a:ext cx="2819401"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Average weight (</a:t>
            </a:r>
            <a:r>
              <a:rPr lang="en-US" sz="2000" b="1" dirty="0" err="1" smtClean="0">
                <a:latin typeface="Arial" panose="020B0604020202020204" pitchFamily="34" charset="0"/>
                <a:cs typeface="Arial" panose="020B0604020202020204" pitchFamily="34" charset="0"/>
              </a:rPr>
              <a:t>lbs</a:t>
            </a:r>
            <a:r>
              <a:rPr lang="en-US" sz="2000" b="1" dirty="0" smtClean="0">
                <a:latin typeface="Arial" panose="020B0604020202020204" pitchFamily="34" charset="0"/>
                <a:cs typeface="Arial" panose="020B0604020202020204" pitchFamily="34" charset="0"/>
              </a:rPr>
              <a:t>)</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968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 between readiness for change and change in HbA1c</a:t>
            </a:r>
            <a:endParaRPr lang="en-US" dirty="0"/>
          </a:p>
        </p:txBody>
      </p:sp>
    </p:spTree>
    <p:extLst>
      <p:ext uri="{BB962C8B-B14F-4D97-AF65-F5344CB8AC3E}">
        <p14:creationId xmlns:p14="http://schemas.microsoft.com/office/powerpoint/2010/main" val="531982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from focus group</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1530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latin typeface="Arial" panose="020B0604020202020204" pitchFamily="34" charset="0"/>
                <a:cs typeface="Arial" panose="020B0604020202020204" pitchFamily="34" charset="0"/>
              </a:rPr>
              <a:t>Take home points</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Reach of the program</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Large service area that goes beyond metro RIC</a:t>
            </a:r>
          </a:p>
          <a:p>
            <a:pPr lvl="1"/>
            <a:r>
              <a:rPr lang="en-US" dirty="0" smtClean="0"/>
              <a:t>Good reach into lower-income neighborhoods</a:t>
            </a:r>
          </a:p>
          <a:p>
            <a:r>
              <a:rPr lang="en-US" dirty="0" smtClean="0"/>
              <a:t>Participants are in their early-50s and primarily African American, female, and not currently employed</a:t>
            </a:r>
          </a:p>
          <a:p>
            <a:r>
              <a:rPr lang="en-US" dirty="0" smtClean="0"/>
              <a:t>Most have had diabetes for &gt;5 years</a:t>
            </a:r>
          </a:p>
          <a:p>
            <a:endParaRPr lang="en-US" dirty="0"/>
          </a:p>
        </p:txBody>
      </p:sp>
    </p:spTree>
    <p:extLst>
      <p:ext uri="{BB962C8B-B14F-4D97-AF65-F5344CB8AC3E}">
        <p14:creationId xmlns:p14="http://schemas.microsoft.com/office/powerpoint/2010/main" val="215972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latin typeface="Arial" panose="020B0604020202020204" pitchFamily="34" charset="0"/>
                <a:cs typeface="Arial" panose="020B0604020202020204" pitchFamily="34" charset="0"/>
              </a:rPr>
              <a:t>Take home points</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Engagement with the program</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Attendance is good, but declines over time</a:t>
            </a:r>
          </a:p>
          <a:p>
            <a:pPr lvl="1"/>
            <a:r>
              <a:rPr lang="en-US" dirty="0" smtClean="0"/>
              <a:t>70% attend 8 or more classes</a:t>
            </a:r>
          </a:p>
          <a:p>
            <a:r>
              <a:rPr lang="en-US" dirty="0" smtClean="0"/>
              <a:t>Positive reviews of group-format of class</a:t>
            </a:r>
          </a:p>
          <a:p>
            <a:r>
              <a:rPr lang="en-US" dirty="0" smtClean="0"/>
              <a:t>Lower attendance for people with &lt;high school education and who were unemployed</a:t>
            </a:r>
          </a:p>
          <a:p>
            <a:r>
              <a:rPr lang="en-US" dirty="0" smtClean="0"/>
              <a:t>Coaches differ in their retention rates</a:t>
            </a:r>
          </a:p>
          <a:p>
            <a:endParaRPr lang="en-US" dirty="0"/>
          </a:p>
        </p:txBody>
      </p:sp>
    </p:spTree>
    <p:extLst>
      <p:ext uri="{BB962C8B-B14F-4D97-AF65-F5344CB8AC3E}">
        <p14:creationId xmlns:p14="http://schemas.microsoft.com/office/powerpoint/2010/main" val="562982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latin typeface="Arial" panose="020B0604020202020204" pitchFamily="34" charset="0"/>
                <a:cs typeface="Arial" panose="020B0604020202020204" pitchFamily="34" charset="0"/>
              </a:rPr>
              <a:t>Take home points</a:t>
            </a:r>
            <a:br>
              <a:rPr lang="en-US" sz="3600" dirty="0" smtClean="0">
                <a:latin typeface="Arial" panose="020B0604020202020204" pitchFamily="34" charset="0"/>
                <a:cs typeface="Arial" panose="020B0604020202020204" pitchFamily="34" charset="0"/>
              </a:rPr>
            </a:br>
            <a:r>
              <a:rPr lang="en-US" sz="3600" dirty="0" smtClean="0">
                <a:latin typeface="Arial" panose="020B0604020202020204" pitchFamily="34" charset="0"/>
                <a:cs typeface="Arial" panose="020B0604020202020204" pitchFamily="34" charset="0"/>
              </a:rPr>
              <a:t>Clinical impact of the program</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en-US" dirty="0" smtClean="0"/>
              <a:t>Clinically- and statistically-significant decline in HbA1c over the 12-week class</a:t>
            </a:r>
          </a:p>
          <a:p>
            <a:pPr lvl="1"/>
            <a:r>
              <a:rPr lang="en-US" dirty="0" smtClean="0"/>
              <a:t>Average decline: 0.93 points (range: -2 to +7.6)</a:t>
            </a:r>
          </a:p>
          <a:p>
            <a:r>
              <a:rPr lang="en-US" dirty="0" smtClean="0"/>
              <a:t>Increase in frequency of blood glucose monitoring</a:t>
            </a:r>
          </a:p>
          <a:p>
            <a:r>
              <a:rPr lang="en-US" dirty="0" smtClean="0"/>
              <a:t>No change in weight</a:t>
            </a:r>
          </a:p>
          <a:p>
            <a:r>
              <a:rPr lang="en-US" dirty="0" smtClean="0"/>
              <a:t>Some variability in impact across coaches</a:t>
            </a:r>
          </a:p>
          <a:p>
            <a:r>
              <a:rPr lang="en-US" dirty="0" smtClean="0"/>
              <a:t>Readiness modestly correlated with drop in HbA1c</a:t>
            </a:r>
          </a:p>
        </p:txBody>
      </p:sp>
    </p:spTree>
    <p:extLst>
      <p:ext uri="{BB962C8B-B14F-4D97-AF65-F5344CB8AC3E}">
        <p14:creationId xmlns:p14="http://schemas.microsoft.com/office/powerpoint/2010/main" val="3138812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702</Words>
  <Application>Microsoft Office PowerPoint</Application>
  <PresentationFormat>On-screen Show (4:3)</PresentationFormat>
  <Paragraphs>78</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Evaluating the Reach and Effectiveness of the YMCA Diabetes Control Program: Preliminary Findings</vt:lpstr>
      <vt:lpstr>RE-AIM Framework for guiding our research on the Diabetes Control Program</vt:lpstr>
      <vt:lpstr>Methods Where does this data come from?</vt:lpstr>
      <vt:lpstr>REACH</vt:lpstr>
      <vt:lpstr>Geographic REACH Map of DCP participants by zip code and median household income</vt:lpstr>
      <vt:lpstr>Demographic Characteristics of the Diabetes Control Program Participants</vt:lpstr>
      <vt:lpstr>Participant Engagement</vt:lpstr>
      <vt:lpstr>Overall attendance over the DSMP</vt:lpstr>
      <vt:lpstr>Average attendance in the DSMP Overall (bar) and by coaches (dots) N=228 participants</vt:lpstr>
      <vt:lpstr>CLINICAL IMPACT</vt:lpstr>
      <vt:lpstr>PowerPoint Presentation</vt:lpstr>
      <vt:lpstr>PowerPoint Presentation</vt:lpstr>
      <vt:lpstr>Relationship between readiness for change and change in HbA1c</vt:lpstr>
      <vt:lpstr>Quote from focus group</vt:lpstr>
      <vt:lpstr>Take home points Reach of the program</vt:lpstr>
      <vt:lpstr>Take home points Engagement with the program</vt:lpstr>
      <vt:lpstr>Take home points Clinical impact of the program</vt:lpstr>
    </vt:vector>
  </TitlesOfParts>
  <Company>Virginia Commonwealth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Briana Mezuk</dc:creator>
  <cp:lastModifiedBy>Briana Mezuk</cp:lastModifiedBy>
  <cp:revision>21</cp:revision>
  <dcterms:created xsi:type="dcterms:W3CDTF">2016-09-22T15:53:58Z</dcterms:created>
  <dcterms:modified xsi:type="dcterms:W3CDTF">2016-10-28T16:08:39Z</dcterms:modified>
</cp:coreProperties>
</file>