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3"/>
  </p:notesMasterIdLst>
  <p:sldIdLst>
    <p:sldId id="256" r:id="rId3"/>
    <p:sldId id="257" r:id="rId4"/>
    <p:sldId id="258" r:id="rId5"/>
    <p:sldId id="259" r:id="rId6"/>
    <p:sldId id="261" r:id="rId7"/>
    <p:sldId id="262" r:id="rId8"/>
    <p:sldId id="260" r:id="rId9"/>
    <p:sldId id="271" r:id="rId10"/>
    <p:sldId id="272" r:id="rId11"/>
    <p:sldId id="273" r:id="rId12"/>
    <p:sldId id="274" r:id="rId13"/>
    <p:sldId id="275" r:id="rId14"/>
    <p:sldId id="264" r:id="rId15"/>
    <p:sldId id="277" r:id="rId16"/>
    <p:sldId id="267" r:id="rId17"/>
    <p:sldId id="279" r:id="rId18"/>
    <p:sldId id="278" r:id="rId19"/>
    <p:sldId id="280" r:id="rId20"/>
    <p:sldId id="269" r:id="rId21"/>
    <p:sldId id="270"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111" d="100"/>
          <a:sy n="111" d="100"/>
        </p:scale>
        <p:origin x="31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8.36</c:v>
                </c:pt>
                <c:pt idx="1">
                  <c:v>7.61</c:v>
                </c:pt>
              </c:numCache>
            </c:numRef>
          </c:val>
          <c:extLst xmlns:c16r2="http://schemas.microsoft.com/office/drawing/2015/06/chart">
            <c:ext xmlns:c16="http://schemas.microsoft.com/office/drawing/2014/chart" uri="{C3380CC4-5D6E-409C-BE32-E72D297353CC}">
              <c16:uniqueId val="{00000000-AB51-4C91-B7E5-BCC58D947E98}"/>
            </c:ext>
          </c:extLst>
        </c:ser>
        <c:dLbls>
          <c:showLegendKey val="0"/>
          <c:showVal val="0"/>
          <c:showCatName val="0"/>
          <c:showSerName val="0"/>
          <c:showPercent val="0"/>
          <c:showBubbleSize val="0"/>
        </c:dLbls>
        <c:gapWidth val="150"/>
        <c:axId val="430169408"/>
        <c:axId val="430169968"/>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7.23</c:v>
                </c:pt>
                <c:pt idx="1">
                  <c:v>6.46</c:v>
                </c:pt>
              </c:numCache>
            </c:numRef>
          </c:val>
          <c:smooth val="0"/>
          <c:extLst xmlns:c16r2="http://schemas.microsoft.com/office/drawing/2015/06/chart">
            <c:ext xmlns:c16="http://schemas.microsoft.com/office/drawing/2014/chart" uri="{C3380CC4-5D6E-409C-BE32-E72D297353CC}">
              <c16:uniqueId val="{00000001-AB51-4C91-B7E5-BCC58D947E98}"/>
            </c:ext>
          </c:extLst>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8.9499999999999993</c:v>
                </c:pt>
                <c:pt idx="1">
                  <c:v>8.23</c:v>
                </c:pt>
              </c:numCache>
            </c:numRef>
          </c:val>
          <c:smooth val="0"/>
          <c:extLst xmlns:c16r2="http://schemas.microsoft.com/office/drawing/2015/06/chart">
            <c:ext xmlns:c16="http://schemas.microsoft.com/office/drawing/2014/chart" uri="{C3380CC4-5D6E-409C-BE32-E72D297353CC}">
              <c16:uniqueId val="{00000002-AB51-4C91-B7E5-BCC58D947E98}"/>
            </c:ext>
          </c:extLst>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7.48</c:v>
                </c:pt>
                <c:pt idx="1">
                  <c:v>6.93</c:v>
                </c:pt>
              </c:numCache>
            </c:numRef>
          </c:val>
          <c:smooth val="0"/>
          <c:extLst xmlns:c16r2="http://schemas.microsoft.com/office/drawing/2015/06/chart">
            <c:ext xmlns:c16="http://schemas.microsoft.com/office/drawing/2014/chart" uri="{C3380CC4-5D6E-409C-BE32-E72D297353CC}">
              <c16:uniqueId val="{00000003-AB51-4C91-B7E5-BCC58D947E98}"/>
            </c:ext>
          </c:extLst>
        </c:ser>
        <c:ser>
          <c:idx val="4"/>
          <c:order val="4"/>
          <c:tx>
            <c:strRef>
              <c:f>Sheet1!$F$1</c:f>
              <c:strCache>
                <c:ptCount val="1"/>
                <c:pt idx="0">
                  <c:v>Buck</c:v>
                </c:pt>
              </c:strCache>
            </c:strRef>
          </c:tx>
          <c:cat>
            <c:strRef>
              <c:f>Sheet1!$A$2:$A$3</c:f>
              <c:strCache>
                <c:ptCount val="2"/>
                <c:pt idx="0">
                  <c:v>Pre-DSMP</c:v>
                </c:pt>
                <c:pt idx="1">
                  <c:v>Post-DSMP</c:v>
                </c:pt>
              </c:strCache>
            </c:strRef>
          </c:cat>
          <c:val>
            <c:numRef>
              <c:f>Sheet1!$F$2:$F$3</c:f>
              <c:numCache>
                <c:formatCode>General</c:formatCode>
                <c:ptCount val="2"/>
                <c:pt idx="0">
                  <c:v>9.5299999999999994</c:v>
                </c:pt>
                <c:pt idx="1">
                  <c:v>7.1</c:v>
                </c:pt>
              </c:numCache>
            </c:numRef>
          </c:val>
          <c:smooth val="0"/>
          <c:extLst xmlns:c16r2="http://schemas.microsoft.com/office/drawing/2015/06/chart">
            <c:ext xmlns:c16="http://schemas.microsoft.com/office/drawing/2014/chart" uri="{C3380CC4-5D6E-409C-BE32-E72D297353CC}">
              <c16:uniqueId val="{00000004-AB51-4C91-B7E5-BCC58D947E98}"/>
            </c:ext>
          </c:extLst>
        </c:ser>
        <c:ser>
          <c:idx val="5"/>
          <c:order val="5"/>
          <c:tx>
            <c:strRef>
              <c:f>Sheet1!$G$1</c:f>
              <c:strCache>
                <c:ptCount val="1"/>
                <c:pt idx="0">
                  <c:v>Carroll</c:v>
                </c:pt>
              </c:strCache>
            </c:strRef>
          </c:tx>
          <c:cat>
            <c:strRef>
              <c:f>Sheet1!$A$2:$A$3</c:f>
              <c:strCache>
                <c:ptCount val="2"/>
                <c:pt idx="0">
                  <c:v>Pre-DSMP</c:v>
                </c:pt>
                <c:pt idx="1">
                  <c:v>Post-DSMP</c:v>
                </c:pt>
              </c:strCache>
            </c:strRef>
          </c:cat>
          <c:val>
            <c:numRef>
              <c:f>Sheet1!$G$2:$G$3</c:f>
              <c:numCache>
                <c:formatCode>General</c:formatCode>
                <c:ptCount val="2"/>
                <c:pt idx="0">
                  <c:v>7.5</c:v>
                </c:pt>
                <c:pt idx="1">
                  <c:v>7.87</c:v>
                </c:pt>
              </c:numCache>
            </c:numRef>
          </c:val>
          <c:smooth val="0"/>
          <c:extLst xmlns:c16r2="http://schemas.microsoft.com/office/drawing/2015/06/chart">
            <c:ext xmlns:c16="http://schemas.microsoft.com/office/drawing/2014/chart" uri="{C3380CC4-5D6E-409C-BE32-E72D297353CC}">
              <c16:uniqueId val="{00000005-AB51-4C91-B7E5-BCC58D947E98}"/>
            </c:ext>
          </c:extLst>
        </c:ser>
        <c:ser>
          <c:idx val="6"/>
          <c:order val="6"/>
          <c:tx>
            <c:strRef>
              <c:f>Sheet1!$H$1</c:f>
              <c:strCache>
                <c:ptCount val="1"/>
                <c:pt idx="0">
                  <c:v>Conde</c:v>
                </c:pt>
              </c:strCache>
            </c:strRef>
          </c:tx>
          <c:cat>
            <c:strRef>
              <c:f>Sheet1!$A$2:$A$3</c:f>
              <c:strCache>
                <c:ptCount val="2"/>
                <c:pt idx="0">
                  <c:v>Pre-DSMP</c:v>
                </c:pt>
                <c:pt idx="1">
                  <c:v>Post-DSMP</c:v>
                </c:pt>
              </c:strCache>
            </c:strRef>
          </c:cat>
          <c:val>
            <c:numRef>
              <c:f>Sheet1!$H$2:$H$3</c:f>
              <c:numCache>
                <c:formatCode>General</c:formatCode>
                <c:ptCount val="2"/>
                <c:pt idx="0">
                  <c:v>7.43</c:v>
                </c:pt>
                <c:pt idx="1">
                  <c:v>8.27</c:v>
                </c:pt>
              </c:numCache>
            </c:numRef>
          </c:val>
          <c:smooth val="0"/>
          <c:extLst xmlns:c16r2="http://schemas.microsoft.com/office/drawing/2015/06/chart">
            <c:ext xmlns:c16="http://schemas.microsoft.com/office/drawing/2014/chart" uri="{C3380CC4-5D6E-409C-BE32-E72D297353CC}">
              <c16:uniqueId val="{00000006-AB51-4C91-B7E5-BCC58D947E98}"/>
            </c:ext>
          </c:extLst>
        </c:ser>
        <c:ser>
          <c:idx val="7"/>
          <c:order val="7"/>
          <c:tx>
            <c:strRef>
              <c:f>Sheet1!$I$1</c:f>
              <c:strCache>
                <c:ptCount val="1"/>
                <c:pt idx="0">
                  <c:v>Danforth</c:v>
                </c:pt>
              </c:strCache>
            </c:strRef>
          </c:tx>
          <c:cat>
            <c:strRef>
              <c:f>Sheet1!$A$2:$A$3</c:f>
              <c:strCache>
                <c:ptCount val="2"/>
                <c:pt idx="0">
                  <c:v>Pre-DSMP</c:v>
                </c:pt>
                <c:pt idx="1">
                  <c:v>Post-DSMP</c:v>
                </c:pt>
              </c:strCache>
            </c:strRef>
          </c:cat>
          <c:val>
            <c:numRef>
              <c:f>Sheet1!$I$2:$I$3</c:f>
              <c:numCache>
                <c:formatCode>General</c:formatCode>
                <c:ptCount val="2"/>
                <c:pt idx="0">
                  <c:v>7.56</c:v>
                </c:pt>
                <c:pt idx="1">
                  <c:v>7.19</c:v>
                </c:pt>
              </c:numCache>
            </c:numRef>
          </c:val>
          <c:smooth val="0"/>
          <c:extLst xmlns:c16r2="http://schemas.microsoft.com/office/drawing/2015/06/chart">
            <c:ext xmlns:c16="http://schemas.microsoft.com/office/drawing/2014/chart" uri="{C3380CC4-5D6E-409C-BE32-E72D297353CC}">
              <c16:uniqueId val="{00000007-AB51-4C91-B7E5-BCC58D947E98}"/>
            </c:ext>
          </c:extLst>
        </c:ser>
        <c:ser>
          <c:idx val="8"/>
          <c:order val="8"/>
          <c:tx>
            <c:strRef>
              <c:f>Sheet1!$J$1</c:f>
              <c:strCache>
                <c:ptCount val="1"/>
                <c:pt idx="0">
                  <c:v>Foster</c:v>
                </c:pt>
              </c:strCache>
            </c:strRef>
          </c:tx>
          <c:cat>
            <c:strRef>
              <c:f>Sheet1!$A$2:$A$3</c:f>
              <c:strCache>
                <c:ptCount val="2"/>
                <c:pt idx="0">
                  <c:v>Pre-DSMP</c:v>
                </c:pt>
                <c:pt idx="1">
                  <c:v>Post-DSMP</c:v>
                </c:pt>
              </c:strCache>
            </c:strRef>
          </c:cat>
          <c:val>
            <c:numRef>
              <c:f>Sheet1!$J$2:$J$3</c:f>
              <c:numCache>
                <c:formatCode>General</c:formatCode>
                <c:ptCount val="2"/>
                <c:pt idx="0">
                  <c:v>6.53</c:v>
                </c:pt>
                <c:pt idx="1">
                  <c:v>6.23</c:v>
                </c:pt>
              </c:numCache>
            </c:numRef>
          </c:val>
          <c:smooth val="0"/>
          <c:extLst xmlns:c16r2="http://schemas.microsoft.com/office/drawing/2015/06/chart">
            <c:ext xmlns:c16="http://schemas.microsoft.com/office/drawing/2014/chart" uri="{C3380CC4-5D6E-409C-BE32-E72D297353CC}">
              <c16:uniqueId val="{00000008-AB51-4C91-B7E5-BCC58D947E98}"/>
            </c:ext>
          </c:extLst>
        </c:ser>
        <c:ser>
          <c:idx val="9"/>
          <c:order val="9"/>
          <c:tx>
            <c:strRef>
              <c:f>Sheet1!$K$1</c:f>
              <c:strCache>
                <c:ptCount val="1"/>
                <c:pt idx="0">
                  <c:v>Gia</c:v>
                </c:pt>
              </c:strCache>
            </c:strRef>
          </c:tx>
          <c:cat>
            <c:strRef>
              <c:f>Sheet1!$A$2:$A$3</c:f>
              <c:strCache>
                <c:ptCount val="2"/>
                <c:pt idx="0">
                  <c:v>Pre-DSMP</c:v>
                </c:pt>
                <c:pt idx="1">
                  <c:v>Post-DSMP</c:v>
                </c:pt>
              </c:strCache>
            </c:strRef>
          </c:cat>
          <c:val>
            <c:numRef>
              <c:f>Sheet1!$K$2:$K$3</c:f>
              <c:numCache>
                <c:formatCode>General</c:formatCode>
                <c:ptCount val="2"/>
                <c:pt idx="0">
                  <c:v>8.99</c:v>
                </c:pt>
                <c:pt idx="1">
                  <c:v>8.02</c:v>
                </c:pt>
              </c:numCache>
            </c:numRef>
          </c:val>
          <c:smooth val="0"/>
          <c:extLst xmlns:c16r2="http://schemas.microsoft.com/office/drawing/2015/06/chart">
            <c:ext xmlns:c16="http://schemas.microsoft.com/office/drawing/2014/chart" uri="{C3380CC4-5D6E-409C-BE32-E72D297353CC}">
              <c16:uniqueId val="{00000009-AB51-4C91-B7E5-BCC58D947E98}"/>
            </c:ext>
          </c:extLst>
        </c:ser>
        <c:ser>
          <c:idx val="10"/>
          <c:order val="10"/>
          <c:tx>
            <c:strRef>
              <c:f>Sheet1!$L$1</c:f>
              <c:strCache>
                <c:ptCount val="1"/>
                <c:pt idx="0">
                  <c:v>Hall</c:v>
                </c:pt>
              </c:strCache>
            </c:strRef>
          </c:tx>
          <c:cat>
            <c:strRef>
              <c:f>Sheet1!$A$2:$A$3</c:f>
              <c:strCache>
                <c:ptCount val="2"/>
                <c:pt idx="0">
                  <c:v>Pre-DSMP</c:v>
                </c:pt>
                <c:pt idx="1">
                  <c:v>Post-DSMP</c:v>
                </c:pt>
              </c:strCache>
            </c:strRef>
          </c:cat>
          <c:val>
            <c:numRef>
              <c:f>Sheet1!$L$2:$L$3</c:f>
              <c:numCache>
                <c:formatCode>General</c:formatCode>
                <c:ptCount val="2"/>
                <c:pt idx="0">
                  <c:v>8.3000000000000007</c:v>
                </c:pt>
                <c:pt idx="1">
                  <c:v>7.9</c:v>
                </c:pt>
              </c:numCache>
            </c:numRef>
          </c:val>
          <c:smooth val="0"/>
          <c:extLst xmlns:c16r2="http://schemas.microsoft.com/office/drawing/2015/06/chart">
            <c:ext xmlns:c16="http://schemas.microsoft.com/office/drawing/2014/chart" uri="{C3380CC4-5D6E-409C-BE32-E72D297353CC}">
              <c16:uniqueId val="{0000000A-AB51-4C91-B7E5-BCC58D947E98}"/>
            </c:ext>
          </c:extLst>
        </c:ser>
        <c:ser>
          <c:idx val="11"/>
          <c:order val="11"/>
          <c:tx>
            <c:strRef>
              <c:f>Sheet1!$M$1</c:f>
              <c:strCache>
                <c:ptCount val="1"/>
                <c:pt idx="0">
                  <c:v>Harden</c:v>
                </c:pt>
              </c:strCache>
            </c:strRef>
          </c:tx>
          <c:cat>
            <c:strRef>
              <c:f>Sheet1!$A$2:$A$3</c:f>
              <c:strCache>
                <c:ptCount val="2"/>
                <c:pt idx="0">
                  <c:v>Pre-DSMP</c:v>
                </c:pt>
                <c:pt idx="1">
                  <c:v>Post-DSMP</c:v>
                </c:pt>
              </c:strCache>
            </c:strRef>
          </c:cat>
          <c:val>
            <c:numRef>
              <c:f>Sheet1!$M$2:$M$3</c:f>
              <c:numCache>
                <c:formatCode>General</c:formatCode>
                <c:ptCount val="2"/>
                <c:pt idx="0">
                  <c:v>8.15</c:v>
                </c:pt>
                <c:pt idx="1">
                  <c:v>8.33</c:v>
                </c:pt>
              </c:numCache>
            </c:numRef>
          </c:val>
          <c:smooth val="0"/>
          <c:extLst xmlns:c16r2="http://schemas.microsoft.com/office/drawing/2015/06/chart">
            <c:ext xmlns:c16="http://schemas.microsoft.com/office/drawing/2014/chart" uri="{C3380CC4-5D6E-409C-BE32-E72D297353CC}">
              <c16:uniqueId val="{0000000B-AB51-4C91-B7E5-BCC58D947E98}"/>
            </c:ext>
          </c:extLst>
        </c:ser>
        <c:ser>
          <c:idx val="12"/>
          <c:order val="12"/>
          <c:tx>
            <c:strRef>
              <c:f>Sheet1!$N$1</c:f>
              <c:strCache>
                <c:ptCount val="1"/>
                <c:pt idx="0">
                  <c:v>Harris</c:v>
                </c:pt>
              </c:strCache>
            </c:strRef>
          </c:tx>
          <c:cat>
            <c:strRef>
              <c:f>Sheet1!$A$2:$A$3</c:f>
              <c:strCache>
                <c:ptCount val="2"/>
                <c:pt idx="0">
                  <c:v>Pre-DSMP</c:v>
                </c:pt>
                <c:pt idx="1">
                  <c:v>Post-DSMP</c:v>
                </c:pt>
              </c:strCache>
            </c:strRef>
          </c:cat>
          <c:val>
            <c:numRef>
              <c:f>Sheet1!$N$2:$N$3</c:f>
              <c:numCache>
                <c:formatCode>General</c:formatCode>
                <c:ptCount val="2"/>
                <c:pt idx="0">
                  <c:v>8.49</c:v>
                </c:pt>
                <c:pt idx="1">
                  <c:v>7.57</c:v>
                </c:pt>
              </c:numCache>
            </c:numRef>
          </c:val>
          <c:smooth val="0"/>
          <c:extLst xmlns:c16r2="http://schemas.microsoft.com/office/drawing/2015/06/chart">
            <c:ext xmlns:c16="http://schemas.microsoft.com/office/drawing/2014/chart" uri="{C3380CC4-5D6E-409C-BE32-E72D297353CC}">
              <c16:uniqueId val="{0000000C-AB51-4C91-B7E5-BCC58D947E98}"/>
            </c:ext>
          </c:extLst>
        </c:ser>
        <c:ser>
          <c:idx val="13"/>
          <c:order val="13"/>
          <c:tx>
            <c:strRef>
              <c:f>Sheet1!$O$1</c:f>
              <c:strCache>
                <c:ptCount val="1"/>
                <c:pt idx="0">
                  <c:v>Marie</c:v>
                </c:pt>
              </c:strCache>
            </c:strRef>
          </c:tx>
          <c:cat>
            <c:strRef>
              <c:f>Sheet1!$A$2:$A$3</c:f>
              <c:strCache>
                <c:ptCount val="2"/>
                <c:pt idx="0">
                  <c:v>Pre-DSMP</c:v>
                </c:pt>
                <c:pt idx="1">
                  <c:v>Post-DSMP</c:v>
                </c:pt>
              </c:strCache>
            </c:strRef>
          </c:cat>
          <c:val>
            <c:numRef>
              <c:f>Sheet1!$O$2:$O$3</c:f>
              <c:numCache>
                <c:formatCode>General</c:formatCode>
                <c:ptCount val="2"/>
                <c:pt idx="0">
                  <c:v>8.1300000000000008</c:v>
                </c:pt>
                <c:pt idx="1">
                  <c:v>7.44</c:v>
                </c:pt>
              </c:numCache>
            </c:numRef>
          </c:val>
          <c:smooth val="0"/>
          <c:extLst xmlns:c16r2="http://schemas.microsoft.com/office/drawing/2015/06/chart">
            <c:ext xmlns:c16="http://schemas.microsoft.com/office/drawing/2014/chart" uri="{C3380CC4-5D6E-409C-BE32-E72D297353CC}">
              <c16:uniqueId val="{0000000D-AB51-4C91-B7E5-BCC58D947E98}"/>
            </c:ext>
          </c:extLst>
        </c:ser>
        <c:ser>
          <c:idx val="14"/>
          <c:order val="14"/>
          <c:tx>
            <c:strRef>
              <c:f>Sheet1!$P$1</c:f>
              <c:strCache>
                <c:ptCount val="1"/>
                <c:pt idx="0">
                  <c:v>Marshall</c:v>
                </c:pt>
              </c:strCache>
            </c:strRef>
          </c:tx>
          <c:cat>
            <c:strRef>
              <c:f>Sheet1!$A$2:$A$3</c:f>
              <c:strCache>
                <c:ptCount val="2"/>
                <c:pt idx="0">
                  <c:v>Pre-DSMP</c:v>
                </c:pt>
                <c:pt idx="1">
                  <c:v>Post-DSMP</c:v>
                </c:pt>
              </c:strCache>
            </c:strRef>
          </c:cat>
          <c:val>
            <c:numRef>
              <c:f>Sheet1!$P$2:$P$3</c:f>
              <c:numCache>
                <c:formatCode>General</c:formatCode>
                <c:ptCount val="2"/>
                <c:pt idx="0">
                  <c:v>9.4</c:v>
                </c:pt>
                <c:pt idx="1">
                  <c:v>7.1</c:v>
                </c:pt>
              </c:numCache>
            </c:numRef>
          </c:val>
          <c:smooth val="0"/>
          <c:extLst xmlns:c16r2="http://schemas.microsoft.com/office/drawing/2015/06/chart">
            <c:ext xmlns:c16="http://schemas.microsoft.com/office/drawing/2014/chart" uri="{C3380CC4-5D6E-409C-BE32-E72D297353CC}">
              <c16:uniqueId val="{0000000E-AB51-4C91-B7E5-BCC58D947E98}"/>
            </c:ext>
          </c:extLst>
        </c:ser>
        <c:ser>
          <c:idx val="15"/>
          <c:order val="15"/>
          <c:tx>
            <c:strRef>
              <c:f>Sheet1!$Q$1</c:f>
              <c:strCache>
                <c:ptCount val="1"/>
                <c:pt idx="0">
                  <c:v>Melonie</c:v>
                </c:pt>
              </c:strCache>
            </c:strRef>
          </c:tx>
          <c:cat>
            <c:strRef>
              <c:f>Sheet1!$A$2:$A$3</c:f>
              <c:strCache>
                <c:ptCount val="2"/>
                <c:pt idx="0">
                  <c:v>Pre-DSMP</c:v>
                </c:pt>
                <c:pt idx="1">
                  <c:v>Post-DSMP</c:v>
                </c:pt>
              </c:strCache>
            </c:strRef>
          </c:cat>
          <c:val>
            <c:numRef>
              <c:f>Sheet1!$Q$2:$Q$3</c:f>
              <c:numCache>
                <c:formatCode>General</c:formatCode>
                <c:ptCount val="2"/>
                <c:pt idx="0">
                  <c:v>8.56</c:v>
                </c:pt>
                <c:pt idx="1">
                  <c:v>7.74</c:v>
                </c:pt>
              </c:numCache>
            </c:numRef>
          </c:val>
          <c:smooth val="0"/>
          <c:extLst xmlns:c16r2="http://schemas.microsoft.com/office/drawing/2015/06/chart">
            <c:ext xmlns:c16="http://schemas.microsoft.com/office/drawing/2014/chart" uri="{C3380CC4-5D6E-409C-BE32-E72D297353CC}">
              <c16:uniqueId val="{0000000F-AB51-4C91-B7E5-BCC58D947E98}"/>
            </c:ext>
          </c:extLst>
        </c:ser>
        <c:ser>
          <c:idx val="16"/>
          <c:order val="16"/>
          <c:tx>
            <c:strRef>
              <c:f>Sheet1!$R$1</c:f>
              <c:strCache>
                <c:ptCount val="1"/>
                <c:pt idx="0">
                  <c:v>Menefield</c:v>
                </c:pt>
              </c:strCache>
            </c:strRef>
          </c:tx>
          <c:cat>
            <c:strRef>
              <c:f>Sheet1!$A$2:$A$3</c:f>
              <c:strCache>
                <c:ptCount val="2"/>
                <c:pt idx="0">
                  <c:v>Pre-DSMP</c:v>
                </c:pt>
                <c:pt idx="1">
                  <c:v>Post-DSMP</c:v>
                </c:pt>
              </c:strCache>
            </c:strRef>
          </c:cat>
          <c:val>
            <c:numRef>
              <c:f>Sheet1!$R$2:$R$3</c:f>
              <c:numCache>
                <c:formatCode>General</c:formatCode>
                <c:ptCount val="2"/>
                <c:pt idx="0">
                  <c:v>5.9</c:v>
                </c:pt>
                <c:pt idx="1">
                  <c:v>5.2</c:v>
                </c:pt>
              </c:numCache>
            </c:numRef>
          </c:val>
          <c:smooth val="0"/>
          <c:extLst xmlns:c16r2="http://schemas.microsoft.com/office/drawing/2015/06/chart">
            <c:ext xmlns:c16="http://schemas.microsoft.com/office/drawing/2014/chart" uri="{C3380CC4-5D6E-409C-BE32-E72D297353CC}">
              <c16:uniqueId val="{00000010-AB51-4C91-B7E5-BCC58D947E98}"/>
            </c:ext>
          </c:extLst>
        </c:ser>
        <c:ser>
          <c:idx val="17"/>
          <c:order val="17"/>
          <c:tx>
            <c:strRef>
              <c:f>Sheet1!$S$1</c:f>
              <c:strCache>
                <c:ptCount val="1"/>
                <c:pt idx="0">
                  <c:v>Noise</c:v>
                </c:pt>
              </c:strCache>
            </c:strRef>
          </c:tx>
          <c:cat>
            <c:strRef>
              <c:f>Sheet1!$A$2:$A$3</c:f>
              <c:strCache>
                <c:ptCount val="2"/>
                <c:pt idx="0">
                  <c:v>Pre-DSMP</c:v>
                </c:pt>
                <c:pt idx="1">
                  <c:v>Post-DSMP</c:v>
                </c:pt>
              </c:strCache>
            </c:strRef>
          </c:cat>
          <c:val>
            <c:numRef>
              <c:f>Sheet1!$S$2:$S$3</c:f>
              <c:numCache>
                <c:formatCode>General</c:formatCode>
                <c:ptCount val="2"/>
                <c:pt idx="0">
                  <c:v>10.050000000000001</c:v>
                </c:pt>
                <c:pt idx="1">
                  <c:v>8.43</c:v>
                </c:pt>
              </c:numCache>
            </c:numRef>
          </c:val>
          <c:smooth val="0"/>
          <c:extLst xmlns:c16r2="http://schemas.microsoft.com/office/drawing/2015/06/chart">
            <c:ext xmlns:c16="http://schemas.microsoft.com/office/drawing/2014/chart" uri="{C3380CC4-5D6E-409C-BE32-E72D297353CC}">
              <c16:uniqueId val="{00000011-AB51-4C91-B7E5-BCC58D947E98}"/>
            </c:ext>
          </c:extLst>
        </c:ser>
        <c:ser>
          <c:idx val="18"/>
          <c:order val="18"/>
          <c:tx>
            <c:strRef>
              <c:f>Sheet1!$T$1</c:f>
              <c:strCache>
                <c:ptCount val="1"/>
                <c:pt idx="0">
                  <c:v>Parker</c:v>
                </c:pt>
              </c:strCache>
            </c:strRef>
          </c:tx>
          <c:cat>
            <c:strRef>
              <c:f>Sheet1!$A$2:$A$3</c:f>
              <c:strCache>
                <c:ptCount val="2"/>
                <c:pt idx="0">
                  <c:v>Pre-DSMP</c:v>
                </c:pt>
                <c:pt idx="1">
                  <c:v>Post-DSMP</c:v>
                </c:pt>
              </c:strCache>
            </c:strRef>
          </c:cat>
          <c:val>
            <c:numRef>
              <c:f>Sheet1!$T$2:$T$3</c:f>
              <c:numCache>
                <c:formatCode>General</c:formatCode>
                <c:ptCount val="2"/>
                <c:pt idx="0">
                  <c:v>7.67</c:v>
                </c:pt>
                <c:pt idx="1">
                  <c:v>7.1</c:v>
                </c:pt>
              </c:numCache>
            </c:numRef>
          </c:val>
          <c:smooth val="0"/>
          <c:extLst xmlns:c16r2="http://schemas.microsoft.com/office/drawing/2015/06/chart">
            <c:ext xmlns:c16="http://schemas.microsoft.com/office/drawing/2014/chart" uri="{C3380CC4-5D6E-409C-BE32-E72D297353CC}">
              <c16:uniqueId val="{00000012-AB51-4C91-B7E5-BCC58D947E98}"/>
            </c:ext>
          </c:extLst>
        </c:ser>
        <c:ser>
          <c:idx val="19"/>
          <c:order val="19"/>
          <c:tx>
            <c:strRef>
              <c:f>Sheet1!$U$1</c:f>
              <c:strCache>
                <c:ptCount val="1"/>
                <c:pt idx="0">
                  <c:v>Weaver</c:v>
                </c:pt>
              </c:strCache>
            </c:strRef>
          </c:tx>
          <c:cat>
            <c:strRef>
              <c:f>Sheet1!$A$2:$A$3</c:f>
              <c:strCache>
                <c:ptCount val="2"/>
                <c:pt idx="0">
                  <c:v>Pre-DSMP</c:v>
                </c:pt>
                <c:pt idx="1">
                  <c:v>Post-DSMP</c:v>
                </c:pt>
              </c:strCache>
            </c:strRef>
          </c:cat>
          <c:val>
            <c:numRef>
              <c:f>Sheet1!$U$2:$U$3</c:f>
              <c:numCache>
                <c:formatCode>General</c:formatCode>
                <c:ptCount val="2"/>
                <c:pt idx="0">
                  <c:v>8.6300000000000008</c:v>
                </c:pt>
                <c:pt idx="1">
                  <c:v>6.9</c:v>
                </c:pt>
              </c:numCache>
            </c:numRef>
          </c:val>
          <c:smooth val="0"/>
          <c:extLst xmlns:c16r2="http://schemas.microsoft.com/office/drawing/2015/06/chart">
            <c:ext xmlns:c16="http://schemas.microsoft.com/office/drawing/2014/chart" uri="{C3380CC4-5D6E-409C-BE32-E72D297353CC}">
              <c16:uniqueId val="{00000013-AB51-4C91-B7E5-BCC58D947E98}"/>
            </c:ext>
          </c:extLst>
        </c:ser>
        <c:dLbls>
          <c:showLegendKey val="0"/>
          <c:showVal val="0"/>
          <c:showCatName val="0"/>
          <c:showSerName val="0"/>
          <c:showPercent val="0"/>
          <c:showBubbleSize val="0"/>
        </c:dLbls>
        <c:marker val="1"/>
        <c:smooth val="0"/>
        <c:axId val="430169408"/>
        <c:axId val="430169968"/>
      </c:lineChart>
      <c:catAx>
        <c:axId val="430169408"/>
        <c:scaling>
          <c:orientation val="minMax"/>
        </c:scaling>
        <c:delete val="0"/>
        <c:axPos val="b"/>
        <c:numFmt formatCode="General" sourceLinked="0"/>
        <c:majorTickMark val="out"/>
        <c:minorTickMark val="none"/>
        <c:tickLblPos val="nextTo"/>
        <c:txPr>
          <a:bodyPr/>
          <a:lstStyle/>
          <a:p>
            <a:pPr>
              <a:defRPr sz="1800" b="1">
                <a:solidFill>
                  <a:schemeClr val="tx1"/>
                </a:solidFill>
              </a:defRPr>
            </a:pPr>
            <a:endParaRPr lang="en-US"/>
          </a:p>
        </c:txPr>
        <c:crossAx val="430169968"/>
        <c:crosses val="autoZero"/>
        <c:auto val="1"/>
        <c:lblAlgn val="ctr"/>
        <c:lblOffset val="100"/>
        <c:noMultiLvlLbl val="0"/>
      </c:catAx>
      <c:valAx>
        <c:axId val="430169968"/>
        <c:scaling>
          <c:orientation val="minMax"/>
          <c:max val="11"/>
          <c:min val="6"/>
        </c:scaling>
        <c:delete val="0"/>
        <c:axPos val="l"/>
        <c:majorGridlines/>
        <c:numFmt formatCode="General" sourceLinked="1"/>
        <c:majorTickMark val="out"/>
        <c:minorTickMark val="none"/>
        <c:tickLblPos val="nextTo"/>
        <c:txPr>
          <a:bodyPr/>
          <a:lstStyle/>
          <a:p>
            <a:pPr>
              <a:defRPr sz="1800"/>
            </a:pPr>
            <a:endParaRPr lang="en-US"/>
          </a:p>
        </c:txPr>
        <c:crossAx val="430169408"/>
        <c:crosses val="autoZero"/>
        <c:crossBetween val="between"/>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229.2</c:v>
                </c:pt>
                <c:pt idx="1">
                  <c:v>227.91</c:v>
                </c:pt>
              </c:numCache>
            </c:numRef>
          </c:val>
          <c:extLst xmlns:c16r2="http://schemas.microsoft.com/office/drawing/2015/06/chart">
            <c:ext xmlns:c16="http://schemas.microsoft.com/office/drawing/2014/chart" uri="{C3380CC4-5D6E-409C-BE32-E72D297353CC}">
              <c16:uniqueId val="{00000000-3108-4161-9877-0D237B8AAA42}"/>
            </c:ext>
          </c:extLst>
        </c:ser>
        <c:dLbls>
          <c:showLegendKey val="0"/>
          <c:showVal val="0"/>
          <c:showCatName val="0"/>
          <c:showSerName val="0"/>
          <c:showPercent val="0"/>
          <c:showBubbleSize val="0"/>
        </c:dLbls>
        <c:gapWidth val="150"/>
        <c:axId val="241803808"/>
        <c:axId val="241804368"/>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177.55</c:v>
                </c:pt>
                <c:pt idx="1">
                  <c:v>173.31</c:v>
                </c:pt>
              </c:numCache>
            </c:numRef>
          </c:val>
          <c:smooth val="0"/>
          <c:extLst xmlns:c16r2="http://schemas.microsoft.com/office/drawing/2015/06/chart">
            <c:ext xmlns:c16="http://schemas.microsoft.com/office/drawing/2014/chart" uri="{C3380CC4-5D6E-409C-BE32-E72D297353CC}">
              <c16:uniqueId val="{00000001-3108-4161-9877-0D237B8AAA42}"/>
            </c:ext>
          </c:extLst>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228.18</c:v>
                </c:pt>
                <c:pt idx="1">
                  <c:v>225.19</c:v>
                </c:pt>
              </c:numCache>
            </c:numRef>
          </c:val>
          <c:smooth val="0"/>
          <c:extLst xmlns:c16r2="http://schemas.microsoft.com/office/drawing/2015/06/chart">
            <c:ext xmlns:c16="http://schemas.microsoft.com/office/drawing/2014/chart" uri="{C3380CC4-5D6E-409C-BE32-E72D297353CC}">
              <c16:uniqueId val="{00000002-3108-4161-9877-0D237B8AAA42}"/>
            </c:ext>
          </c:extLst>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243.26</c:v>
                </c:pt>
                <c:pt idx="1">
                  <c:v>244.33</c:v>
                </c:pt>
              </c:numCache>
            </c:numRef>
          </c:val>
          <c:smooth val="0"/>
          <c:extLst xmlns:c16r2="http://schemas.microsoft.com/office/drawing/2015/06/chart">
            <c:ext xmlns:c16="http://schemas.microsoft.com/office/drawing/2014/chart" uri="{C3380CC4-5D6E-409C-BE32-E72D297353CC}">
              <c16:uniqueId val="{00000003-3108-4161-9877-0D237B8AAA42}"/>
            </c:ext>
          </c:extLst>
        </c:ser>
        <c:ser>
          <c:idx val="4"/>
          <c:order val="4"/>
          <c:tx>
            <c:strRef>
              <c:f>Sheet1!$F$1</c:f>
              <c:strCache>
                <c:ptCount val="1"/>
                <c:pt idx="0">
                  <c:v>Buckley</c:v>
                </c:pt>
              </c:strCache>
            </c:strRef>
          </c:tx>
          <c:cat>
            <c:strRef>
              <c:f>Sheet1!$A$2:$A$3</c:f>
              <c:strCache>
                <c:ptCount val="2"/>
                <c:pt idx="0">
                  <c:v>Pre-DSMP</c:v>
                </c:pt>
                <c:pt idx="1">
                  <c:v>Post-DSMP</c:v>
                </c:pt>
              </c:strCache>
            </c:strRef>
          </c:cat>
          <c:val>
            <c:numRef>
              <c:f>Sheet1!$F$2:$F$3</c:f>
              <c:numCache>
                <c:formatCode>General</c:formatCode>
                <c:ptCount val="2"/>
                <c:pt idx="0">
                  <c:v>259.36</c:v>
                </c:pt>
                <c:pt idx="1">
                  <c:v>259.88</c:v>
                </c:pt>
              </c:numCache>
            </c:numRef>
          </c:val>
          <c:smooth val="0"/>
          <c:extLst xmlns:c16r2="http://schemas.microsoft.com/office/drawing/2015/06/chart">
            <c:ext xmlns:c16="http://schemas.microsoft.com/office/drawing/2014/chart" uri="{C3380CC4-5D6E-409C-BE32-E72D297353CC}">
              <c16:uniqueId val="{00000004-3108-4161-9877-0D237B8AAA42}"/>
            </c:ext>
          </c:extLst>
        </c:ser>
        <c:ser>
          <c:idx val="5"/>
          <c:order val="5"/>
          <c:tx>
            <c:strRef>
              <c:f>Sheet1!$G$1</c:f>
              <c:strCache>
                <c:ptCount val="1"/>
                <c:pt idx="0">
                  <c:v>Carrol</c:v>
                </c:pt>
              </c:strCache>
            </c:strRef>
          </c:tx>
          <c:cat>
            <c:strRef>
              <c:f>Sheet1!$A$2:$A$3</c:f>
              <c:strCache>
                <c:ptCount val="2"/>
                <c:pt idx="0">
                  <c:v>Pre-DSMP</c:v>
                </c:pt>
                <c:pt idx="1">
                  <c:v>Post-DSMP</c:v>
                </c:pt>
              </c:strCache>
            </c:strRef>
          </c:cat>
          <c:val>
            <c:numRef>
              <c:f>Sheet1!$G$2:$G$3</c:f>
              <c:numCache>
                <c:formatCode>General</c:formatCode>
                <c:ptCount val="2"/>
                <c:pt idx="0">
                  <c:v>194</c:v>
                </c:pt>
                <c:pt idx="1">
                  <c:v>193.13</c:v>
                </c:pt>
              </c:numCache>
            </c:numRef>
          </c:val>
          <c:smooth val="0"/>
          <c:extLst xmlns:c16r2="http://schemas.microsoft.com/office/drawing/2015/06/chart">
            <c:ext xmlns:c16="http://schemas.microsoft.com/office/drawing/2014/chart" uri="{C3380CC4-5D6E-409C-BE32-E72D297353CC}">
              <c16:uniqueId val="{00000005-3108-4161-9877-0D237B8AAA42}"/>
            </c:ext>
          </c:extLst>
        </c:ser>
        <c:ser>
          <c:idx val="6"/>
          <c:order val="6"/>
          <c:tx>
            <c:strRef>
              <c:f>Sheet1!$H$1</c:f>
              <c:strCache>
                <c:ptCount val="1"/>
                <c:pt idx="0">
                  <c:v>Conde</c:v>
                </c:pt>
              </c:strCache>
            </c:strRef>
          </c:tx>
          <c:cat>
            <c:strRef>
              <c:f>Sheet1!$A$2:$A$3</c:f>
              <c:strCache>
                <c:ptCount val="2"/>
                <c:pt idx="0">
                  <c:v>Pre-DSMP</c:v>
                </c:pt>
                <c:pt idx="1">
                  <c:v>Post-DSMP</c:v>
                </c:pt>
              </c:strCache>
            </c:strRef>
          </c:cat>
          <c:val>
            <c:numRef>
              <c:f>Sheet1!$H$2:$H$3</c:f>
              <c:numCache>
                <c:formatCode>General</c:formatCode>
                <c:ptCount val="2"/>
                <c:pt idx="0">
                  <c:v>235.7</c:v>
                </c:pt>
                <c:pt idx="1">
                  <c:v>234.43</c:v>
                </c:pt>
              </c:numCache>
            </c:numRef>
          </c:val>
          <c:smooth val="0"/>
          <c:extLst xmlns:c16r2="http://schemas.microsoft.com/office/drawing/2015/06/chart">
            <c:ext xmlns:c16="http://schemas.microsoft.com/office/drawing/2014/chart" uri="{C3380CC4-5D6E-409C-BE32-E72D297353CC}">
              <c16:uniqueId val="{00000006-3108-4161-9877-0D237B8AAA42}"/>
            </c:ext>
          </c:extLst>
        </c:ser>
        <c:ser>
          <c:idx val="7"/>
          <c:order val="7"/>
          <c:tx>
            <c:strRef>
              <c:f>Sheet1!$I$1</c:f>
              <c:strCache>
                <c:ptCount val="1"/>
                <c:pt idx="0">
                  <c:v>DanForth</c:v>
                </c:pt>
              </c:strCache>
            </c:strRef>
          </c:tx>
          <c:cat>
            <c:strRef>
              <c:f>Sheet1!$A$2:$A$3</c:f>
              <c:strCache>
                <c:ptCount val="2"/>
                <c:pt idx="0">
                  <c:v>Pre-DSMP</c:v>
                </c:pt>
                <c:pt idx="1">
                  <c:v>Post-DSMP</c:v>
                </c:pt>
              </c:strCache>
            </c:strRef>
          </c:cat>
          <c:val>
            <c:numRef>
              <c:f>Sheet1!$I$2:$I$3</c:f>
              <c:numCache>
                <c:formatCode>General</c:formatCode>
                <c:ptCount val="2"/>
                <c:pt idx="0">
                  <c:v>218.4</c:v>
                </c:pt>
                <c:pt idx="1">
                  <c:v>217.11</c:v>
                </c:pt>
              </c:numCache>
            </c:numRef>
          </c:val>
          <c:smooth val="0"/>
          <c:extLst xmlns:c16r2="http://schemas.microsoft.com/office/drawing/2015/06/chart">
            <c:ext xmlns:c16="http://schemas.microsoft.com/office/drawing/2014/chart" uri="{C3380CC4-5D6E-409C-BE32-E72D297353CC}">
              <c16:uniqueId val="{00000007-3108-4161-9877-0D237B8AAA42}"/>
            </c:ext>
          </c:extLst>
        </c:ser>
        <c:ser>
          <c:idx val="8"/>
          <c:order val="8"/>
          <c:tx>
            <c:strRef>
              <c:f>Sheet1!$J$1</c:f>
              <c:strCache>
                <c:ptCount val="1"/>
                <c:pt idx="0">
                  <c:v>Foster</c:v>
                </c:pt>
              </c:strCache>
            </c:strRef>
          </c:tx>
          <c:cat>
            <c:strRef>
              <c:f>Sheet1!$A$2:$A$3</c:f>
              <c:strCache>
                <c:ptCount val="2"/>
                <c:pt idx="0">
                  <c:v>Pre-DSMP</c:v>
                </c:pt>
                <c:pt idx="1">
                  <c:v>Post-DSMP</c:v>
                </c:pt>
              </c:strCache>
            </c:strRef>
          </c:cat>
          <c:val>
            <c:numRef>
              <c:f>Sheet1!$J$2:$J$3</c:f>
              <c:numCache>
                <c:formatCode>General</c:formatCode>
                <c:ptCount val="2"/>
                <c:pt idx="0">
                  <c:v>292.60000000000002</c:v>
                </c:pt>
                <c:pt idx="1">
                  <c:v>282.33</c:v>
                </c:pt>
              </c:numCache>
            </c:numRef>
          </c:val>
          <c:smooth val="0"/>
          <c:extLst xmlns:c16r2="http://schemas.microsoft.com/office/drawing/2015/06/chart">
            <c:ext xmlns:c16="http://schemas.microsoft.com/office/drawing/2014/chart" uri="{C3380CC4-5D6E-409C-BE32-E72D297353CC}">
              <c16:uniqueId val="{00000008-3108-4161-9877-0D237B8AAA42}"/>
            </c:ext>
          </c:extLst>
        </c:ser>
        <c:ser>
          <c:idx val="9"/>
          <c:order val="9"/>
          <c:tx>
            <c:strRef>
              <c:f>Sheet1!$K$1</c:f>
              <c:strCache>
                <c:ptCount val="1"/>
                <c:pt idx="0">
                  <c:v>Gia</c:v>
                </c:pt>
              </c:strCache>
            </c:strRef>
          </c:tx>
          <c:cat>
            <c:strRef>
              <c:f>Sheet1!$A$2:$A$3</c:f>
              <c:strCache>
                <c:ptCount val="2"/>
                <c:pt idx="0">
                  <c:v>Pre-DSMP</c:v>
                </c:pt>
                <c:pt idx="1">
                  <c:v>Post-DSMP</c:v>
                </c:pt>
              </c:strCache>
            </c:strRef>
          </c:cat>
          <c:val>
            <c:numRef>
              <c:f>Sheet1!$K$2:$K$3</c:f>
              <c:numCache>
                <c:formatCode>General</c:formatCode>
                <c:ptCount val="2"/>
                <c:pt idx="0">
                  <c:v>232.4</c:v>
                </c:pt>
                <c:pt idx="1">
                  <c:v>229.24</c:v>
                </c:pt>
              </c:numCache>
            </c:numRef>
          </c:val>
          <c:smooth val="0"/>
          <c:extLst xmlns:c16r2="http://schemas.microsoft.com/office/drawing/2015/06/chart">
            <c:ext xmlns:c16="http://schemas.microsoft.com/office/drawing/2014/chart" uri="{C3380CC4-5D6E-409C-BE32-E72D297353CC}">
              <c16:uniqueId val="{00000009-3108-4161-9877-0D237B8AAA42}"/>
            </c:ext>
          </c:extLst>
        </c:ser>
        <c:ser>
          <c:idx val="10"/>
          <c:order val="10"/>
          <c:tx>
            <c:strRef>
              <c:f>Sheet1!$L$1</c:f>
              <c:strCache>
                <c:ptCount val="1"/>
                <c:pt idx="0">
                  <c:v>Hall</c:v>
                </c:pt>
              </c:strCache>
            </c:strRef>
          </c:tx>
          <c:cat>
            <c:strRef>
              <c:f>Sheet1!$A$2:$A$3</c:f>
              <c:strCache>
                <c:ptCount val="2"/>
                <c:pt idx="0">
                  <c:v>Pre-DSMP</c:v>
                </c:pt>
                <c:pt idx="1">
                  <c:v>Post-DSMP</c:v>
                </c:pt>
              </c:strCache>
            </c:strRef>
          </c:cat>
          <c:val>
            <c:numRef>
              <c:f>Sheet1!$L$2:$L$3</c:f>
              <c:numCache>
                <c:formatCode>General</c:formatCode>
                <c:ptCount val="2"/>
                <c:pt idx="0">
                  <c:v>223.87</c:v>
                </c:pt>
                <c:pt idx="1">
                  <c:v>250.97</c:v>
                </c:pt>
              </c:numCache>
            </c:numRef>
          </c:val>
          <c:smooth val="0"/>
          <c:extLst xmlns:c16r2="http://schemas.microsoft.com/office/drawing/2015/06/chart">
            <c:ext xmlns:c16="http://schemas.microsoft.com/office/drawing/2014/chart" uri="{C3380CC4-5D6E-409C-BE32-E72D297353CC}">
              <c16:uniqueId val="{0000000A-3108-4161-9877-0D237B8AAA42}"/>
            </c:ext>
          </c:extLst>
        </c:ser>
        <c:ser>
          <c:idx val="11"/>
          <c:order val="11"/>
          <c:tx>
            <c:strRef>
              <c:f>Sheet1!$M$1</c:f>
              <c:strCache>
                <c:ptCount val="1"/>
                <c:pt idx="0">
                  <c:v>Harden</c:v>
                </c:pt>
              </c:strCache>
            </c:strRef>
          </c:tx>
          <c:cat>
            <c:strRef>
              <c:f>Sheet1!$A$2:$A$3</c:f>
              <c:strCache>
                <c:ptCount val="2"/>
                <c:pt idx="0">
                  <c:v>Pre-DSMP</c:v>
                </c:pt>
                <c:pt idx="1">
                  <c:v>Post-DSMP</c:v>
                </c:pt>
              </c:strCache>
            </c:strRef>
          </c:cat>
          <c:val>
            <c:numRef>
              <c:f>Sheet1!$M$2:$M$3</c:f>
              <c:numCache>
                <c:formatCode>General</c:formatCode>
                <c:ptCount val="2"/>
                <c:pt idx="0">
                  <c:v>231.1</c:v>
                </c:pt>
                <c:pt idx="1">
                  <c:v>228.7</c:v>
                </c:pt>
              </c:numCache>
            </c:numRef>
          </c:val>
          <c:smooth val="0"/>
          <c:extLst xmlns:c16r2="http://schemas.microsoft.com/office/drawing/2015/06/chart">
            <c:ext xmlns:c16="http://schemas.microsoft.com/office/drawing/2014/chart" uri="{C3380CC4-5D6E-409C-BE32-E72D297353CC}">
              <c16:uniqueId val="{0000000B-3108-4161-9877-0D237B8AAA42}"/>
            </c:ext>
          </c:extLst>
        </c:ser>
        <c:ser>
          <c:idx val="12"/>
          <c:order val="12"/>
          <c:tx>
            <c:strRef>
              <c:f>Sheet1!$N$1</c:f>
              <c:strCache>
                <c:ptCount val="1"/>
                <c:pt idx="0">
                  <c:v>Harris</c:v>
                </c:pt>
              </c:strCache>
            </c:strRef>
          </c:tx>
          <c:cat>
            <c:strRef>
              <c:f>Sheet1!$A$2:$A$3</c:f>
              <c:strCache>
                <c:ptCount val="2"/>
                <c:pt idx="0">
                  <c:v>Pre-DSMP</c:v>
                </c:pt>
                <c:pt idx="1">
                  <c:v>Post-DSMP</c:v>
                </c:pt>
              </c:strCache>
            </c:strRef>
          </c:cat>
          <c:val>
            <c:numRef>
              <c:f>Sheet1!$N$2:$N$3</c:f>
              <c:numCache>
                <c:formatCode>General</c:formatCode>
                <c:ptCount val="2"/>
                <c:pt idx="0">
                  <c:v>226.95</c:v>
                </c:pt>
                <c:pt idx="1">
                  <c:v>224.2</c:v>
                </c:pt>
              </c:numCache>
            </c:numRef>
          </c:val>
          <c:smooth val="0"/>
          <c:extLst xmlns:c16r2="http://schemas.microsoft.com/office/drawing/2015/06/chart">
            <c:ext xmlns:c16="http://schemas.microsoft.com/office/drawing/2014/chart" uri="{C3380CC4-5D6E-409C-BE32-E72D297353CC}">
              <c16:uniqueId val="{0000000C-3108-4161-9877-0D237B8AAA42}"/>
            </c:ext>
          </c:extLst>
        </c:ser>
        <c:ser>
          <c:idx val="13"/>
          <c:order val="13"/>
          <c:tx>
            <c:strRef>
              <c:f>Sheet1!$O$1</c:f>
              <c:strCache>
                <c:ptCount val="1"/>
                <c:pt idx="0">
                  <c:v>Marie</c:v>
                </c:pt>
              </c:strCache>
            </c:strRef>
          </c:tx>
          <c:cat>
            <c:strRef>
              <c:f>Sheet1!$A$2:$A$3</c:f>
              <c:strCache>
                <c:ptCount val="2"/>
                <c:pt idx="0">
                  <c:v>Pre-DSMP</c:v>
                </c:pt>
                <c:pt idx="1">
                  <c:v>Post-DSMP</c:v>
                </c:pt>
              </c:strCache>
            </c:strRef>
          </c:cat>
          <c:val>
            <c:numRef>
              <c:f>Sheet1!$O$2:$O$3</c:f>
              <c:numCache>
                <c:formatCode>General</c:formatCode>
                <c:ptCount val="2"/>
                <c:pt idx="0">
                  <c:v>224.93</c:v>
                </c:pt>
                <c:pt idx="1">
                  <c:v>221.04</c:v>
                </c:pt>
              </c:numCache>
            </c:numRef>
          </c:val>
          <c:smooth val="0"/>
          <c:extLst xmlns:c16r2="http://schemas.microsoft.com/office/drawing/2015/06/chart">
            <c:ext xmlns:c16="http://schemas.microsoft.com/office/drawing/2014/chart" uri="{C3380CC4-5D6E-409C-BE32-E72D297353CC}">
              <c16:uniqueId val="{0000000D-3108-4161-9877-0D237B8AAA42}"/>
            </c:ext>
          </c:extLst>
        </c:ser>
        <c:ser>
          <c:idx val="14"/>
          <c:order val="14"/>
          <c:tx>
            <c:strRef>
              <c:f>Sheet1!$P$1</c:f>
              <c:strCache>
                <c:ptCount val="1"/>
                <c:pt idx="0">
                  <c:v>Marshall</c:v>
                </c:pt>
              </c:strCache>
            </c:strRef>
          </c:tx>
          <c:cat>
            <c:strRef>
              <c:f>Sheet1!$A$2:$A$3</c:f>
              <c:strCache>
                <c:ptCount val="2"/>
                <c:pt idx="0">
                  <c:v>Pre-DSMP</c:v>
                </c:pt>
                <c:pt idx="1">
                  <c:v>Post-DSMP</c:v>
                </c:pt>
              </c:strCache>
            </c:strRef>
          </c:cat>
          <c:val>
            <c:numRef>
              <c:f>Sheet1!$P$2:$P$3</c:f>
              <c:numCache>
                <c:formatCode>General</c:formatCode>
                <c:ptCount val="2"/>
                <c:pt idx="0">
                  <c:v>247.8</c:v>
                </c:pt>
                <c:pt idx="1">
                  <c:v>270.47000000000003</c:v>
                </c:pt>
              </c:numCache>
            </c:numRef>
          </c:val>
          <c:smooth val="0"/>
          <c:extLst xmlns:c16r2="http://schemas.microsoft.com/office/drawing/2015/06/chart">
            <c:ext xmlns:c16="http://schemas.microsoft.com/office/drawing/2014/chart" uri="{C3380CC4-5D6E-409C-BE32-E72D297353CC}">
              <c16:uniqueId val="{0000000E-3108-4161-9877-0D237B8AAA42}"/>
            </c:ext>
          </c:extLst>
        </c:ser>
        <c:ser>
          <c:idx val="15"/>
          <c:order val="15"/>
          <c:tx>
            <c:strRef>
              <c:f>Sheet1!$Q$1</c:f>
              <c:strCache>
                <c:ptCount val="1"/>
                <c:pt idx="0">
                  <c:v>Melonie</c:v>
                </c:pt>
              </c:strCache>
            </c:strRef>
          </c:tx>
          <c:cat>
            <c:strRef>
              <c:f>Sheet1!$A$2:$A$3</c:f>
              <c:strCache>
                <c:ptCount val="2"/>
                <c:pt idx="0">
                  <c:v>Pre-DSMP</c:v>
                </c:pt>
                <c:pt idx="1">
                  <c:v>Post-DSMP</c:v>
                </c:pt>
              </c:strCache>
            </c:strRef>
          </c:cat>
          <c:val>
            <c:numRef>
              <c:f>Sheet1!$Q$2:$Q$3</c:f>
              <c:numCache>
                <c:formatCode>General</c:formatCode>
                <c:ptCount val="2"/>
                <c:pt idx="0">
                  <c:v>191.88</c:v>
                </c:pt>
                <c:pt idx="1">
                  <c:v>191.08</c:v>
                </c:pt>
              </c:numCache>
            </c:numRef>
          </c:val>
          <c:smooth val="0"/>
          <c:extLst xmlns:c16r2="http://schemas.microsoft.com/office/drawing/2015/06/chart">
            <c:ext xmlns:c16="http://schemas.microsoft.com/office/drawing/2014/chart" uri="{C3380CC4-5D6E-409C-BE32-E72D297353CC}">
              <c16:uniqueId val="{0000000F-3108-4161-9877-0D237B8AAA42}"/>
            </c:ext>
          </c:extLst>
        </c:ser>
        <c:ser>
          <c:idx val="16"/>
          <c:order val="16"/>
          <c:tx>
            <c:strRef>
              <c:f>Sheet1!$R$1</c:f>
              <c:strCache>
                <c:ptCount val="1"/>
                <c:pt idx="0">
                  <c:v>Menefield</c:v>
                </c:pt>
              </c:strCache>
            </c:strRef>
          </c:tx>
          <c:cat>
            <c:strRef>
              <c:f>Sheet1!$A$2:$A$3</c:f>
              <c:strCache>
                <c:ptCount val="2"/>
                <c:pt idx="0">
                  <c:v>Pre-DSMP</c:v>
                </c:pt>
                <c:pt idx="1">
                  <c:v>Post-DSMP</c:v>
                </c:pt>
              </c:strCache>
            </c:strRef>
          </c:cat>
          <c:val>
            <c:numRef>
              <c:f>Sheet1!$R$2:$R$3</c:f>
              <c:numCache>
                <c:formatCode>General</c:formatCode>
                <c:ptCount val="2"/>
                <c:pt idx="0">
                  <c:v>231.6</c:v>
                </c:pt>
                <c:pt idx="1">
                  <c:v>228.4</c:v>
                </c:pt>
              </c:numCache>
            </c:numRef>
          </c:val>
          <c:smooth val="0"/>
          <c:extLst xmlns:c16r2="http://schemas.microsoft.com/office/drawing/2015/06/chart">
            <c:ext xmlns:c16="http://schemas.microsoft.com/office/drawing/2014/chart" uri="{C3380CC4-5D6E-409C-BE32-E72D297353CC}">
              <c16:uniqueId val="{00000010-3108-4161-9877-0D237B8AAA42}"/>
            </c:ext>
          </c:extLst>
        </c:ser>
        <c:ser>
          <c:idx val="17"/>
          <c:order val="17"/>
          <c:tx>
            <c:strRef>
              <c:f>Sheet1!$S$1</c:f>
              <c:strCache>
                <c:ptCount val="1"/>
                <c:pt idx="0">
                  <c:v>Noise</c:v>
                </c:pt>
              </c:strCache>
            </c:strRef>
          </c:tx>
          <c:cat>
            <c:strRef>
              <c:f>Sheet1!$A$2:$A$3</c:f>
              <c:strCache>
                <c:ptCount val="2"/>
                <c:pt idx="0">
                  <c:v>Pre-DSMP</c:v>
                </c:pt>
                <c:pt idx="1">
                  <c:v>Post-DSMP</c:v>
                </c:pt>
              </c:strCache>
            </c:strRef>
          </c:cat>
          <c:val>
            <c:numRef>
              <c:f>Sheet1!$S$2:$S$3</c:f>
              <c:numCache>
                <c:formatCode>General</c:formatCode>
                <c:ptCount val="2"/>
                <c:pt idx="0">
                  <c:v>232.16</c:v>
                </c:pt>
                <c:pt idx="1">
                  <c:v>229.44</c:v>
                </c:pt>
              </c:numCache>
            </c:numRef>
          </c:val>
          <c:smooth val="0"/>
          <c:extLst xmlns:c16r2="http://schemas.microsoft.com/office/drawing/2015/06/chart">
            <c:ext xmlns:c16="http://schemas.microsoft.com/office/drawing/2014/chart" uri="{C3380CC4-5D6E-409C-BE32-E72D297353CC}">
              <c16:uniqueId val="{00000011-3108-4161-9877-0D237B8AAA42}"/>
            </c:ext>
          </c:extLst>
        </c:ser>
        <c:ser>
          <c:idx val="18"/>
          <c:order val="18"/>
          <c:tx>
            <c:strRef>
              <c:f>Sheet1!$T$1</c:f>
              <c:strCache>
                <c:ptCount val="1"/>
                <c:pt idx="0">
                  <c:v>Parker</c:v>
                </c:pt>
              </c:strCache>
            </c:strRef>
          </c:tx>
          <c:cat>
            <c:strRef>
              <c:f>Sheet1!$A$2:$A$3</c:f>
              <c:strCache>
                <c:ptCount val="2"/>
                <c:pt idx="0">
                  <c:v>Pre-DSMP</c:v>
                </c:pt>
                <c:pt idx="1">
                  <c:v>Post-DSMP</c:v>
                </c:pt>
              </c:strCache>
            </c:strRef>
          </c:cat>
          <c:val>
            <c:numRef>
              <c:f>Sheet1!$T$2:$T$3</c:f>
              <c:numCache>
                <c:formatCode>General</c:formatCode>
                <c:ptCount val="2"/>
                <c:pt idx="0">
                  <c:v>268.7</c:v>
                </c:pt>
                <c:pt idx="1">
                  <c:v>226.2</c:v>
                </c:pt>
              </c:numCache>
            </c:numRef>
          </c:val>
          <c:smooth val="0"/>
          <c:extLst xmlns:c16r2="http://schemas.microsoft.com/office/drawing/2015/06/chart">
            <c:ext xmlns:c16="http://schemas.microsoft.com/office/drawing/2014/chart" uri="{C3380CC4-5D6E-409C-BE32-E72D297353CC}">
              <c16:uniqueId val="{00000012-3108-4161-9877-0D237B8AAA42}"/>
            </c:ext>
          </c:extLst>
        </c:ser>
        <c:ser>
          <c:idx val="19"/>
          <c:order val="19"/>
          <c:tx>
            <c:strRef>
              <c:f>Sheet1!$U$1</c:f>
              <c:strCache>
                <c:ptCount val="1"/>
                <c:pt idx="0">
                  <c:v>Weaver</c:v>
                </c:pt>
              </c:strCache>
            </c:strRef>
          </c:tx>
          <c:cat>
            <c:strRef>
              <c:f>Sheet1!$A$2:$A$3</c:f>
              <c:strCache>
                <c:ptCount val="2"/>
                <c:pt idx="0">
                  <c:v>Pre-DSMP</c:v>
                </c:pt>
                <c:pt idx="1">
                  <c:v>Post-DSMP</c:v>
                </c:pt>
              </c:strCache>
            </c:strRef>
          </c:cat>
          <c:val>
            <c:numRef>
              <c:f>Sheet1!$U$2:$U$3</c:f>
              <c:numCache>
                <c:formatCode>General</c:formatCode>
                <c:ptCount val="2"/>
                <c:pt idx="0">
                  <c:v>252.2</c:v>
                </c:pt>
                <c:pt idx="1">
                  <c:v>240</c:v>
                </c:pt>
              </c:numCache>
            </c:numRef>
          </c:val>
          <c:smooth val="0"/>
          <c:extLst xmlns:c16r2="http://schemas.microsoft.com/office/drawing/2015/06/chart">
            <c:ext xmlns:c16="http://schemas.microsoft.com/office/drawing/2014/chart" uri="{C3380CC4-5D6E-409C-BE32-E72D297353CC}">
              <c16:uniqueId val="{00000013-3108-4161-9877-0D237B8AAA42}"/>
            </c:ext>
          </c:extLst>
        </c:ser>
        <c:dLbls>
          <c:showLegendKey val="0"/>
          <c:showVal val="0"/>
          <c:showCatName val="0"/>
          <c:showSerName val="0"/>
          <c:showPercent val="0"/>
          <c:showBubbleSize val="0"/>
        </c:dLbls>
        <c:marker val="1"/>
        <c:smooth val="0"/>
        <c:axId val="241803808"/>
        <c:axId val="241804368"/>
      </c:lineChart>
      <c:catAx>
        <c:axId val="241803808"/>
        <c:scaling>
          <c:orientation val="minMax"/>
        </c:scaling>
        <c:delete val="0"/>
        <c:axPos val="b"/>
        <c:numFmt formatCode="General" sourceLinked="0"/>
        <c:majorTickMark val="out"/>
        <c:minorTickMark val="none"/>
        <c:tickLblPos val="nextTo"/>
        <c:txPr>
          <a:bodyPr/>
          <a:lstStyle/>
          <a:p>
            <a:pPr>
              <a:defRPr sz="1800" b="1"/>
            </a:pPr>
            <a:endParaRPr lang="en-US"/>
          </a:p>
        </c:txPr>
        <c:crossAx val="241804368"/>
        <c:crosses val="autoZero"/>
        <c:auto val="1"/>
        <c:lblAlgn val="ctr"/>
        <c:lblOffset val="100"/>
        <c:noMultiLvlLbl val="0"/>
      </c:catAx>
      <c:valAx>
        <c:axId val="241804368"/>
        <c:scaling>
          <c:orientation val="minMax"/>
          <c:max val="280"/>
          <c:min val="190"/>
        </c:scaling>
        <c:delete val="0"/>
        <c:axPos val="l"/>
        <c:majorGridlines/>
        <c:numFmt formatCode="General" sourceLinked="1"/>
        <c:majorTickMark val="out"/>
        <c:minorTickMark val="none"/>
        <c:tickLblPos val="nextTo"/>
        <c:txPr>
          <a:bodyPr/>
          <a:lstStyle/>
          <a:p>
            <a:pPr>
              <a:defRPr sz="1800"/>
            </a:pPr>
            <a:endParaRPr lang="en-US"/>
          </a:p>
        </c:txPr>
        <c:crossAx val="241803808"/>
        <c:crosses val="autoZero"/>
        <c:crossBetween val="between"/>
        <c:majorUnit val="20"/>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6.62</c:v>
                </c:pt>
                <c:pt idx="1">
                  <c:v>4.3099999999999996</c:v>
                </c:pt>
              </c:numCache>
            </c:numRef>
          </c:val>
          <c:extLst xmlns:c16r2="http://schemas.microsoft.com/office/drawing/2015/06/chart">
            <c:ext xmlns:c16="http://schemas.microsoft.com/office/drawing/2014/chart" uri="{C3380CC4-5D6E-409C-BE32-E72D297353CC}">
              <c16:uniqueId val="{00000000-3108-4161-9877-0D237B8AAA42}"/>
            </c:ext>
          </c:extLst>
        </c:ser>
        <c:dLbls>
          <c:showLegendKey val="0"/>
          <c:showVal val="0"/>
          <c:showCatName val="0"/>
          <c:showSerName val="0"/>
          <c:showPercent val="0"/>
          <c:showBubbleSize val="0"/>
        </c:dLbls>
        <c:gapWidth val="150"/>
        <c:axId val="439194064"/>
        <c:axId val="439194624"/>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2.57</c:v>
                </c:pt>
                <c:pt idx="1">
                  <c:v>2.29</c:v>
                </c:pt>
              </c:numCache>
            </c:numRef>
          </c:val>
          <c:smooth val="0"/>
          <c:extLst xmlns:c16r2="http://schemas.microsoft.com/office/drawing/2015/06/chart">
            <c:ext xmlns:c16="http://schemas.microsoft.com/office/drawing/2014/chart" uri="{C3380CC4-5D6E-409C-BE32-E72D297353CC}">
              <c16:uniqueId val="{00000001-3108-4161-9877-0D237B8AAA42}"/>
            </c:ext>
          </c:extLst>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12.4</c:v>
                </c:pt>
                <c:pt idx="1">
                  <c:v>9</c:v>
                </c:pt>
              </c:numCache>
            </c:numRef>
          </c:val>
          <c:smooth val="0"/>
          <c:extLst xmlns:c16r2="http://schemas.microsoft.com/office/drawing/2015/06/chart">
            <c:ext xmlns:c16="http://schemas.microsoft.com/office/drawing/2014/chart" uri="{C3380CC4-5D6E-409C-BE32-E72D297353CC}">
              <c16:uniqueId val="{00000002-3108-4161-9877-0D237B8AAA42}"/>
            </c:ext>
          </c:extLst>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7.72</c:v>
                </c:pt>
                <c:pt idx="1">
                  <c:v>3.54</c:v>
                </c:pt>
              </c:numCache>
            </c:numRef>
          </c:val>
          <c:smooth val="0"/>
          <c:extLst xmlns:c16r2="http://schemas.microsoft.com/office/drawing/2015/06/chart">
            <c:ext xmlns:c16="http://schemas.microsoft.com/office/drawing/2014/chart" uri="{C3380CC4-5D6E-409C-BE32-E72D297353CC}">
              <c16:uniqueId val="{00000003-3108-4161-9877-0D237B8AAA42}"/>
            </c:ext>
          </c:extLst>
        </c:ser>
        <c:ser>
          <c:idx val="4"/>
          <c:order val="4"/>
          <c:tx>
            <c:strRef>
              <c:f>Sheet1!$F$1</c:f>
              <c:strCache>
                <c:ptCount val="1"/>
                <c:pt idx="0">
                  <c:v>Buckley</c:v>
                </c:pt>
              </c:strCache>
            </c:strRef>
          </c:tx>
          <c:cat>
            <c:strRef>
              <c:f>Sheet1!$A$2:$A$3</c:f>
              <c:strCache>
                <c:ptCount val="2"/>
                <c:pt idx="0">
                  <c:v>Pre-DSMP</c:v>
                </c:pt>
                <c:pt idx="1">
                  <c:v>Post-DSMP</c:v>
                </c:pt>
              </c:strCache>
            </c:strRef>
          </c:cat>
          <c:val>
            <c:numRef>
              <c:f>Sheet1!$F$2:$F$3</c:f>
              <c:numCache>
                <c:formatCode>General</c:formatCode>
                <c:ptCount val="2"/>
              </c:numCache>
            </c:numRef>
          </c:val>
          <c:smooth val="0"/>
          <c:extLst xmlns:c16r2="http://schemas.microsoft.com/office/drawing/2015/06/chart">
            <c:ext xmlns:c16="http://schemas.microsoft.com/office/drawing/2014/chart" uri="{C3380CC4-5D6E-409C-BE32-E72D297353CC}">
              <c16:uniqueId val="{00000004-3108-4161-9877-0D237B8AAA42}"/>
            </c:ext>
          </c:extLst>
        </c:ser>
        <c:ser>
          <c:idx val="5"/>
          <c:order val="5"/>
          <c:tx>
            <c:strRef>
              <c:f>Sheet1!$G$1</c:f>
              <c:strCache>
                <c:ptCount val="1"/>
                <c:pt idx="0">
                  <c:v>Carrol</c:v>
                </c:pt>
              </c:strCache>
            </c:strRef>
          </c:tx>
          <c:cat>
            <c:strRef>
              <c:f>Sheet1!$A$2:$A$3</c:f>
              <c:strCache>
                <c:ptCount val="2"/>
                <c:pt idx="0">
                  <c:v>Pre-DSMP</c:v>
                </c:pt>
                <c:pt idx="1">
                  <c:v>Post-DSMP</c:v>
                </c:pt>
              </c:strCache>
            </c:strRef>
          </c:cat>
          <c:val>
            <c:numRef>
              <c:f>Sheet1!$G$2:$G$3</c:f>
              <c:numCache>
                <c:formatCode>General</c:formatCode>
                <c:ptCount val="2"/>
                <c:pt idx="0">
                  <c:v>5.67</c:v>
                </c:pt>
                <c:pt idx="1">
                  <c:v>2</c:v>
                </c:pt>
              </c:numCache>
            </c:numRef>
          </c:val>
          <c:smooth val="0"/>
          <c:extLst xmlns:c16r2="http://schemas.microsoft.com/office/drawing/2015/06/chart">
            <c:ext xmlns:c16="http://schemas.microsoft.com/office/drawing/2014/chart" uri="{C3380CC4-5D6E-409C-BE32-E72D297353CC}">
              <c16:uniqueId val="{00000005-3108-4161-9877-0D237B8AAA42}"/>
            </c:ext>
          </c:extLst>
        </c:ser>
        <c:ser>
          <c:idx val="6"/>
          <c:order val="6"/>
          <c:tx>
            <c:strRef>
              <c:f>Sheet1!$H$1</c:f>
              <c:strCache>
                <c:ptCount val="1"/>
                <c:pt idx="0">
                  <c:v>Conde</c:v>
                </c:pt>
              </c:strCache>
            </c:strRef>
          </c:tx>
          <c:cat>
            <c:strRef>
              <c:f>Sheet1!$A$2:$A$3</c:f>
              <c:strCache>
                <c:ptCount val="2"/>
                <c:pt idx="0">
                  <c:v>Pre-DSMP</c:v>
                </c:pt>
                <c:pt idx="1">
                  <c:v>Post-DSMP</c:v>
                </c:pt>
              </c:strCache>
            </c:strRef>
          </c:cat>
          <c:val>
            <c:numRef>
              <c:f>Sheet1!$H$2:$H$3</c:f>
              <c:numCache>
                <c:formatCode>General</c:formatCode>
                <c:ptCount val="2"/>
                <c:pt idx="0">
                  <c:v>3.83</c:v>
                </c:pt>
                <c:pt idx="1">
                  <c:v>4.33</c:v>
                </c:pt>
              </c:numCache>
            </c:numRef>
          </c:val>
          <c:smooth val="0"/>
          <c:extLst xmlns:c16r2="http://schemas.microsoft.com/office/drawing/2015/06/chart">
            <c:ext xmlns:c16="http://schemas.microsoft.com/office/drawing/2014/chart" uri="{C3380CC4-5D6E-409C-BE32-E72D297353CC}">
              <c16:uniqueId val="{00000006-3108-4161-9877-0D237B8AAA42}"/>
            </c:ext>
          </c:extLst>
        </c:ser>
        <c:ser>
          <c:idx val="7"/>
          <c:order val="7"/>
          <c:tx>
            <c:strRef>
              <c:f>Sheet1!$I$1</c:f>
              <c:strCache>
                <c:ptCount val="1"/>
                <c:pt idx="0">
                  <c:v>DanForth</c:v>
                </c:pt>
              </c:strCache>
            </c:strRef>
          </c:tx>
          <c:cat>
            <c:strRef>
              <c:f>Sheet1!$A$2:$A$3</c:f>
              <c:strCache>
                <c:ptCount val="2"/>
                <c:pt idx="0">
                  <c:v>Pre-DSMP</c:v>
                </c:pt>
                <c:pt idx="1">
                  <c:v>Post-DSMP</c:v>
                </c:pt>
              </c:strCache>
            </c:strRef>
          </c:cat>
          <c:val>
            <c:numRef>
              <c:f>Sheet1!$I$2:$I$3</c:f>
              <c:numCache>
                <c:formatCode>General</c:formatCode>
                <c:ptCount val="2"/>
                <c:pt idx="0">
                  <c:v>5.17</c:v>
                </c:pt>
                <c:pt idx="1">
                  <c:v>3.67</c:v>
                </c:pt>
              </c:numCache>
            </c:numRef>
          </c:val>
          <c:smooth val="0"/>
          <c:extLst xmlns:c16r2="http://schemas.microsoft.com/office/drawing/2015/06/chart">
            <c:ext xmlns:c16="http://schemas.microsoft.com/office/drawing/2014/chart" uri="{C3380CC4-5D6E-409C-BE32-E72D297353CC}">
              <c16:uniqueId val="{00000007-3108-4161-9877-0D237B8AAA42}"/>
            </c:ext>
          </c:extLst>
        </c:ser>
        <c:ser>
          <c:idx val="8"/>
          <c:order val="8"/>
          <c:tx>
            <c:strRef>
              <c:f>Sheet1!$J$1</c:f>
              <c:strCache>
                <c:ptCount val="1"/>
                <c:pt idx="0">
                  <c:v>Foster</c:v>
                </c:pt>
              </c:strCache>
            </c:strRef>
          </c:tx>
          <c:cat>
            <c:strRef>
              <c:f>Sheet1!$A$2:$A$3</c:f>
              <c:strCache>
                <c:ptCount val="2"/>
                <c:pt idx="0">
                  <c:v>Pre-DSMP</c:v>
                </c:pt>
                <c:pt idx="1">
                  <c:v>Post-DSMP</c:v>
                </c:pt>
              </c:strCache>
            </c:strRef>
          </c:cat>
          <c:val>
            <c:numRef>
              <c:f>Sheet1!$J$2:$J$3</c:f>
              <c:numCache>
                <c:formatCode>General</c:formatCode>
                <c:ptCount val="2"/>
                <c:pt idx="0">
                  <c:v>5.34</c:v>
                </c:pt>
                <c:pt idx="1">
                  <c:v>3.67</c:v>
                </c:pt>
              </c:numCache>
            </c:numRef>
          </c:val>
          <c:smooth val="0"/>
          <c:extLst xmlns:c16r2="http://schemas.microsoft.com/office/drawing/2015/06/chart">
            <c:ext xmlns:c16="http://schemas.microsoft.com/office/drawing/2014/chart" uri="{C3380CC4-5D6E-409C-BE32-E72D297353CC}">
              <c16:uniqueId val="{00000008-3108-4161-9877-0D237B8AAA42}"/>
            </c:ext>
          </c:extLst>
        </c:ser>
        <c:ser>
          <c:idx val="9"/>
          <c:order val="9"/>
          <c:tx>
            <c:strRef>
              <c:f>Sheet1!$K$1</c:f>
              <c:strCache>
                <c:ptCount val="1"/>
                <c:pt idx="0">
                  <c:v>Gia</c:v>
                </c:pt>
              </c:strCache>
            </c:strRef>
          </c:tx>
          <c:cat>
            <c:strRef>
              <c:f>Sheet1!$A$2:$A$3</c:f>
              <c:strCache>
                <c:ptCount val="2"/>
                <c:pt idx="0">
                  <c:v>Pre-DSMP</c:v>
                </c:pt>
                <c:pt idx="1">
                  <c:v>Post-DSMP</c:v>
                </c:pt>
              </c:strCache>
            </c:strRef>
          </c:cat>
          <c:val>
            <c:numRef>
              <c:f>Sheet1!$K$2:$K$3</c:f>
              <c:numCache>
                <c:formatCode>General</c:formatCode>
                <c:ptCount val="2"/>
                <c:pt idx="0">
                  <c:v>5.76</c:v>
                </c:pt>
                <c:pt idx="1">
                  <c:v>2.76</c:v>
                </c:pt>
              </c:numCache>
            </c:numRef>
          </c:val>
          <c:smooth val="0"/>
          <c:extLst xmlns:c16r2="http://schemas.microsoft.com/office/drawing/2015/06/chart">
            <c:ext xmlns:c16="http://schemas.microsoft.com/office/drawing/2014/chart" uri="{C3380CC4-5D6E-409C-BE32-E72D297353CC}">
              <c16:uniqueId val="{00000009-3108-4161-9877-0D237B8AAA42}"/>
            </c:ext>
          </c:extLst>
        </c:ser>
        <c:ser>
          <c:idx val="10"/>
          <c:order val="10"/>
          <c:tx>
            <c:strRef>
              <c:f>Sheet1!$L$1</c:f>
              <c:strCache>
                <c:ptCount val="1"/>
                <c:pt idx="0">
                  <c:v>Hall</c:v>
                </c:pt>
              </c:strCache>
            </c:strRef>
          </c:tx>
          <c:cat>
            <c:strRef>
              <c:f>Sheet1!$A$2:$A$3</c:f>
              <c:strCache>
                <c:ptCount val="2"/>
                <c:pt idx="0">
                  <c:v>Pre-DSMP</c:v>
                </c:pt>
                <c:pt idx="1">
                  <c:v>Post-DSMP</c:v>
                </c:pt>
              </c:strCache>
            </c:strRef>
          </c:cat>
          <c:val>
            <c:numRef>
              <c:f>Sheet1!$L$2:$L$3</c:f>
              <c:numCache>
                <c:formatCode>General</c:formatCode>
                <c:ptCount val="2"/>
                <c:pt idx="0">
                  <c:v>10</c:v>
                </c:pt>
                <c:pt idx="1">
                  <c:v>8.33</c:v>
                </c:pt>
              </c:numCache>
            </c:numRef>
          </c:val>
          <c:smooth val="0"/>
          <c:extLst xmlns:c16r2="http://schemas.microsoft.com/office/drawing/2015/06/chart">
            <c:ext xmlns:c16="http://schemas.microsoft.com/office/drawing/2014/chart" uri="{C3380CC4-5D6E-409C-BE32-E72D297353CC}">
              <c16:uniqueId val="{0000000A-3108-4161-9877-0D237B8AAA42}"/>
            </c:ext>
          </c:extLst>
        </c:ser>
        <c:ser>
          <c:idx val="11"/>
          <c:order val="11"/>
          <c:tx>
            <c:strRef>
              <c:f>Sheet1!$M$1</c:f>
              <c:strCache>
                <c:ptCount val="1"/>
                <c:pt idx="0">
                  <c:v>Harden</c:v>
                </c:pt>
              </c:strCache>
            </c:strRef>
          </c:tx>
          <c:cat>
            <c:strRef>
              <c:f>Sheet1!$A$2:$A$3</c:f>
              <c:strCache>
                <c:ptCount val="2"/>
                <c:pt idx="0">
                  <c:v>Pre-DSMP</c:v>
                </c:pt>
                <c:pt idx="1">
                  <c:v>Post-DSMP</c:v>
                </c:pt>
              </c:strCache>
            </c:strRef>
          </c:cat>
          <c:val>
            <c:numRef>
              <c:f>Sheet1!$M$2:$M$3</c:f>
              <c:numCache>
                <c:formatCode>General</c:formatCode>
                <c:ptCount val="2"/>
                <c:pt idx="0">
                  <c:v>3.5</c:v>
                </c:pt>
                <c:pt idx="1">
                  <c:v>1.5</c:v>
                </c:pt>
              </c:numCache>
            </c:numRef>
          </c:val>
          <c:smooth val="0"/>
          <c:extLst xmlns:c16r2="http://schemas.microsoft.com/office/drawing/2015/06/chart">
            <c:ext xmlns:c16="http://schemas.microsoft.com/office/drawing/2014/chart" uri="{C3380CC4-5D6E-409C-BE32-E72D297353CC}">
              <c16:uniqueId val="{0000000B-3108-4161-9877-0D237B8AAA42}"/>
            </c:ext>
          </c:extLst>
        </c:ser>
        <c:ser>
          <c:idx val="12"/>
          <c:order val="12"/>
          <c:tx>
            <c:strRef>
              <c:f>Sheet1!$N$1</c:f>
              <c:strCache>
                <c:ptCount val="1"/>
                <c:pt idx="0">
                  <c:v>Harris</c:v>
                </c:pt>
              </c:strCache>
            </c:strRef>
          </c:tx>
          <c:cat>
            <c:strRef>
              <c:f>Sheet1!$A$2:$A$3</c:f>
              <c:strCache>
                <c:ptCount val="2"/>
                <c:pt idx="0">
                  <c:v>Pre-DSMP</c:v>
                </c:pt>
                <c:pt idx="1">
                  <c:v>Post-DSMP</c:v>
                </c:pt>
              </c:strCache>
            </c:strRef>
          </c:cat>
          <c:val>
            <c:numRef>
              <c:f>Sheet1!$N$2:$N$3</c:f>
              <c:numCache>
                <c:formatCode>General</c:formatCode>
                <c:ptCount val="2"/>
                <c:pt idx="0">
                  <c:v>6.86</c:v>
                </c:pt>
                <c:pt idx="1">
                  <c:v>4.29</c:v>
                </c:pt>
              </c:numCache>
            </c:numRef>
          </c:val>
          <c:smooth val="0"/>
          <c:extLst xmlns:c16r2="http://schemas.microsoft.com/office/drawing/2015/06/chart">
            <c:ext xmlns:c16="http://schemas.microsoft.com/office/drawing/2014/chart" uri="{C3380CC4-5D6E-409C-BE32-E72D297353CC}">
              <c16:uniqueId val="{0000000C-3108-4161-9877-0D237B8AAA42}"/>
            </c:ext>
          </c:extLst>
        </c:ser>
        <c:ser>
          <c:idx val="13"/>
          <c:order val="13"/>
          <c:tx>
            <c:strRef>
              <c:f>Sheet1!$O$1</c:f>
              <c:strCache>
                <c:ptCount val="1"/>
                <c:pt idx="0">
                  <c:v>Marie</c:v>
                </c:pt>
              </c:strCache>
            </c:strRef>
          </c:tx>
          <c:cat>
            <c:strRef>
              <c:f>Sheet1!$A$2:$A$3</c:f>
              <c:strCache>
                <c:ptCount val="2"/>
                <c:pt idx="0">
                  <c:v>Pre-DSMP</c:v>
                </c:pt>
                <c:pt idx="1">
                  <c:v>Post-DSMP</c:v>
                </c:pt>
              </c:strCache>
            </c:strRef>
          </c:cat>
          <c:val>
            <c:numRef>
              <c:f>Sheet1!$O$2:$O$3</c:f>
              <c:numCache>
                <c:formatCode>General</c:formatCode>
                <c:ptCount val="2"/>
                <c:pt idx="0">
                  <c:v>8.89</c:v>
                </c:pt>
                <c:pt idx="1">
                  <c:v>6</c:v>
                </c:pt>
              </c:numCache>
            </c:numRef>
          </c:val>
          <c:smooth val="0"/>
          <c:extLst xmlns:c16r2="http://schemas.microsoft.com/office/drawing/2015/06/chart">
            <c:ext xmlns:c16="http://schemas.microsoft.com/office/drawing/2014/chart" uri="{C3380CC4-5D6E-409C-BE32-E72D297353CC}">
              <c16:uniqueId val="{0000000D-3108-4161-9877-0D237B8AAA42}"/>
            </c:ext>
          </c:extLst>
        </c:ser>
        <c:ser>
          <c:idx val="14"/>
          <c:order val="14"/>
          <c:tx>
            <c:strRef>
              <c:f>Sheet1!$P$1</c:f>
              <c:strCache>
                <c:ptCount val="1"/>
                <c:pt idx="0">
                  <c:v>Marshall</c:v>
                </c:pt>
              </c:strCache>
            </c:strRef>
          </c:tx>
          <c:cat>
            <c:strRef>
              <c:f>Sheet1!$A$2:$A$3</c:f>
              <c:strCache>
                <c:ptCount val="2"/>
                <c:pt idx="0">
                  <c:v>Pre-DSMP</c:v>
                </c:pt>
                <c:pt idx="1">
                  <c:v>Post-DSMP</c:v>
                </c:pt>
              </c:strCache>
            </c:strRef>
          </c:cat>
          <c:val>
            <c:numRef>
              <c:f>Sheet1!$P$2:$P$3</c:f>
              <c:numCache>
                <c:formatCode>General</c:formatCode>
                <c:ptCount val="2"/>
                <c:pt idx="0">
                  <c:v>3.46</c:v>
                </c:pt>
                <c:pt idx="1">
                  <c:v>3.34</c:v>
                </c:pt>
              </c:numCache>
            </c:numRef>
          </c:val>
          <c:smooth val="0"/>
          <c:extLst xmlns:c16r2="http://schemas.microsoft.com/office/drawing/2015/06/chart">
            <c:ext xmlns:c16="http://schemas.microsoft.com/office/drawing/2014/chart" uri="{C3380CC4-5D6E-409C-BE32-E72D297353CC}">
              <c16:uniqueId val="{0000000E-3108-4161-9877-0D237B8AAA42}"/>
            </c:ext>
          </c:extLst>
        </c:ser>
        <c:ser>
          <c:idx val="15"/>
          <c:order val="15"/>
          <c:tx>
            <c:strRef>
              <c:f>Sheet1!$Q$1</c:f>
              <c:strCache>
                <c:ptCount val="1"/>
                <c:pt idx="0">
                  <c:v>Melonie</c:v>
                </c:pt>
              </c:strCache>
            </c:strRef>
          </c:tx>
          <c:cat>
            <c:strRef>
              <c:f>Sheet1!$A$2:$A$3</c:f>
              <c:strCache>
                <c:ptCount val="2"/>
                <c:pt idx="0">
                  <c:v>Pre-DSMP</c:v>
                </c:pt>
                <c:pt idx="1">
                  <c:v>Post-DSMP</c:v>
                </c:pt>
              </c:strCache>
            </c:strRef>
          </c:cat>
          <c:val>
            <c:numRef>
              <c:f>Sheet1!$Q$2:$Q$3</c:f>
              <c:numCache>
                <c:formatCode>General</c:formatCode>
                <c:ptCount val="2"/>
              </c:numCache>
            </c:numRef>
          </c:val>
          <c:smooth val="0"/>
          <c:extLst xmlns:c16r2="http://schemas.microsoft.com/office/drawing/2015/06/chart">
            <c:ext xmlns:c16="http://schemas.microsoft.com/office/drawing/2014/chart" uri="{C3380CC4-5D6E-409C-BE32-E72D297353CC}">
              <c16:uniqueId val="{0000000F-3108-4161-9877-0D237B8AAA42}"/>
            </c:ext>
          </c:extLst>
        </c:ser>
        <c:ser>
          <c:idx val="16"/>
          <c:order val="16"/>
          <c:tx>
            <c:strRef>
              <c:f>Sheet1!$R$1</c:f>
              <c:strCache>
                <c:ptCount val="1"/>
                <c:pt idx="0">
                  <c:v>Menefield</c:v>
                </c:pt>
              </c:strCache>
            </c:strRef>
          </c:tx>
          <c:cat>
            <c:strRef>
              <c:f>Sheet1!$A$2:$A$3</c:f>
              <c:strCache>
                <c:ptCount val="2"/>
                <c:pt idx="0">
                  <c:v>Pre-DSMP</c:v>
                </c:pt>
                <c:pt idx="1">
                  <c:v>Post-DSMP</c:v>
                </c:pt>
              </c:strCache>
            </c:strRef>
          </c:cat>
          <c:val>
            <c:numRef>
              <c:f>Sheet1!$R$2:$R$3</c:f>
              <c:numCache>
                <c:formatCode>General</c:formatCode>
                <c:ptCount val="2"/>
                <c:pt idx="0">
                  <c:v>21</c:v>
                </c:pt>
                <c:pt idx="1">
                  <c:v>19</c:v>
                </c:pt>
              </c:numCache>
            </c:numRef>
          </c:val>
          <c:smooth val="0"/>
          <c:extLst xmlns:c16r2="http://schemas.microsoft.com/office/drawing/2015/06/chart">
            <c:ext xmlns:c16="http://schemas.microsoft.com/office/drawing/2014/chart" uri="{C3380CC4-5D6E-409C-BE32-E72D297353CC}">
              <c16:uniqueId val="{00000010-3108-4161-9877-0D237B8AAA42}"/>
            </c:ext>
          </c:extLst>
        </c:ser>
        <c:ser>
          <c:idx val="17"/>
          <c:order val="17"/>
          <c:tx>
            <c:strRef>
              <c:f>Sheet1!$S$1</c:f>
              <c:strCache>
                <c:ptCount val="1"/>
                <c:pt idx="0">
                  <c:v>Noise</c:v>
                </c:pt>
              </c:strCache>
            </c:strRef>
          </c:tx>
          <c:cat>
            <c:strRef>
              <c:f>Sheet1!$A$2:$A$3</c:f>
              <c:strCache>
                <c:ptCount val="2"/>
                <c:pt idx="0">
                  <c:v>Pre-DSMP</c:v>
                </c:pt>
                <c:pt idx="1">
                  <c:v>Post-DSMP</c:v>
                </c:pt>
              </c:strCache>
            </c:strRef>
          </c:cat>
          <c:val>
            <c:numRef>
              <c:f>Sheet1!$S$2:$S$3</c:f>
              <c:numCache>
                <c:formatCode>General</c:formatCode>
                <c:ptCount val="2"/>
                <c:pt idx="0">
                  <c:v>13.25</c:v>
                </c:pt>
                <c:pt idx="1">
                  <c:v>8.25</c:v>
                </c:pt>
              </c:numCache>
            </c:numRef>
          </c:val>
          <c:smooth val="0"/>
          <c:extLst xmlns:c16r2="http://schemas.microsoft.com/office/drawing/2015/06/chart">
            <c:ext xmlns:c16="http://schemas.microsoft.com/office/drawing/2014/chart" uri="{C3380CC4-5D6E-409C-BE32-E72D297353CC}">
              <c16:uniqueId val="{00000011-3108-4161-9877-0D237B8AAA42}"/>
            </c:ext>
          </c:extLst>
        </c:ser>
        <c:ser>
          <c:idx val="18"/>
          <c:order val="18"/>
          <c:tx>
            <c:strRef>
              <c:f>Sheet1!$T$1</c:f>
              <c:strCache>
                <c:ptCount val="1"/>
                <c:pt idx="0">
                  <c:v>Parker</c:v>
                </c:pt>
              </c:strCache>
            </c:strRef>
          </c:tx>
          <c:cat>
            <c:strRef>
              <c:f>Sheet1!$A$2:$A$3</c:f>
              <c:strCache>
                <c:ptCount val="2"/>
                <c:pt idx="0">
                  <c:v>Pre-DSMP</c:v>
                </c:pt>
                <c:pt idx="1">
                  <c:v>Post-DSMP</c:v>
                </c:pt>
              </c:strCache>
            </c:strRef>
          </c:cat>
          <c:val>
            <c:numRef>
              <c:f>Sheet1!$T$2:$T$3</c:f>
              <c:numCache>
                <c:formatCode>General</c:formatCode>
                <c:ptCount val="2"/>
                <c:pt idx="0">
                  <c:v>4.3600000000000003</c:v>
                </c:pt>
                <c:pt idx="1">
                  <c:v>3</c:v>
                </c:pt>
              </c:numCache>
            </c:numRef>
          </c:val>
          <c:smooth val="0"/>
          <c:extLst xmlns:c16r2="http://schemas.microsoft.com/office/drawing/2015/06/chart">
            <c:ext xmlns:c16="http://schemas.microsoft.com/office/drawing/2014/chart" uri="{C3380CC4-5D6E-409C-BE32-E72D297353CC}">
              <c16:uniqueId val="{00000012-3108-4161-9877-0D237B8AAA42}"/>
            </c:ext>
          </c:extLst>
        </c:ser>
        <c:ser>
          <c:idx val="19"/>
          <c:order val="19"/>
          <c:tx>
            <c:strRef>
              <c:f>Sheet1!$U$1</c:f>
              <c:strCache>
                <c:ptCount val="1"/>
                <c:pt idx="0">
                  <c:v>Rankin</c:v>
                </c:pt>
              </c:strCache>
            </c:strRef>
          </c:tx>
          <c:cat>
            <c:strRef>
              <c:f>Sheet1!$A$2:$A$3</c:f>
              <c:strCache>
                <c:ptCount val="2"/>
                <c:pt idx="0">
                  <c:v>Pre-DSMP</c:v>
                </c:pt>
                <c:pt idx="1">
                  <c:v>Post-DSMP</c:v>
                </c:pt>
              </c:strCache>
            </c:strRef>
          </c:cat>
          <c:val>
            <c:numRef>
              <c:f>Sheet1!$U$2:$U$3</c:f>
              <c:numCache>
                <c:formatCode>General</c:formatCode>
                <c:ptCount val="2"/>
                <c:pt idx="0">
                  <c:v>8.67</c:v>
                </c:pt>
                <c:pt idx="1">
                  <c:v>4.33</c:v>
                </c:pt>
              </c:numCache>
            </c:numRef>
          </c:val>
          <c:smooth val="0"/>
          <c:extLst xmlns:c16r2="http://schemas.microsoft.com/office/drawing/2015/06/chart">
            <c:ext xmlns:c16="http://schemas.microsoft.com/office/drawing/2014/chart" uri="{C3380CC4-5D6E-409C-BE32-E72D297353CC}">
              <c16:uniqueId val="{00000013-3108-4161-9877-0D237B8AAA42}"/>
            </c:ext>
          </c:extLst>
        </c:ser>
        <c:ser>
          <c:idx val="20"/>
          <c:order val="20"/>
          <c:tx>
            <c:strRef>
              <c:f>Sheet1!$V$1</c:f>
              <c:strCache>
                <c:ptCount val="1"/>
                <c:pt idx="0">
                  <c:v>Weaver</c:v>
                </c:pt>
              </c:strCache>
            </c:strRef>
          </c:tx>
          <c:cat>
            <c:strRef>
              <c:f>Sheet1!$A$2:$A$3</c:f>
              <c:strCache>
                <c:ptCount val="2"/>
                <c:pt idx="0">
                  <c:v>Pre-DSMP</c:v>
                </c:pt>
                <c:pt idx="1">
                  <c:v>Post-DSMP</c:v>
                </c:pt>
              </c:strCache>
            </c:strRef>
          </c:cat>
          <c:val>
            <c:numRef>
              <c:f>Sheet1!$V$2:$V$3</c:f>
              <c:numCache>
                <c:formatCode>General</c:formatCode>
                <c:ptCount val="2"/>
                <c:pt idx="0">
                  <c:v>6.24</c:v>
                </c:pt>
                <c:pt idx="1">
                  <c:v>6.67</c:v>
                </c:pt>
              </c:numCache>
            </c:numRef>
          </c:val>
          <c:smooth val="0"/>
          <c:extLst xmlns:c16r2="http://schemas.microsoft.com/office/drawing/2015/06/chart">
            <c:ext xmlns:c16="http://schemas.microsoft.com/office/drawing/2014/chart" uri="{C3380CC4-5D6E-409C-BE32-E72D297353CC}">
              <c16:uniqueId val="{00000000-F403-48FC-97FC-0960E8C20F93}"/>
            </c:ext>
          </c:extLst>
        </c:ser>
        <c:dLbls>
          <c:showLegendKey val="0"/>
          <c:showVal val="0"/>
          <c:showCatName val="0"/>
          <c:showSerName val="0"/>
          <c:showPercent val="0"/>
          <c:showBubbleSize val="0"/>
        </c:dLbls>
        <c:marker val="1"/>
        <c:smooth val="0"/>
        <c:axId val="439194064"/>
        <c:axId val="439194624"/>
      </c:lineChart>
      <c:catAx>
        <c:axId val="439194064"/>
        <c:scaling>
          <c:orientation val="minMax"/>
        </c:scaling>
        <c:delete val="0"/>
        <c:axPos val="b"/>
        <c:numFmt formatCode="General" sourceLinked="0"/>
        <c:majorTickMark val="out"/>
        <c:minorTickMark val="none"/>
        <c:tickLblPos val="nextTo"/>
        <c:txPr>
          <a:bodyPr/>
          <a:lstStyle/>
          <a:p>
            <a:pPr>
              <a:defRPr sz="1800" b="1"/>
            </a:pPr>
            <a:endParaRPr lang="en-US"/>
          </a:p>
        </c:txPr>
        <c:crossAx val="439194624"/>
        <c:crosses val="autoZero"/>
        <c:auto val="1"/>
        <c:lblAlgn val="ctr"/>
        <c:lblOffset val="100"/>
        <c:noMultiLvlLbl val="0"/>
      </c:catAx>
      <c:valAx>
        <c:axId val="439194624"/>
        <c:scaling>
          <c:orientation val="minMax"/>
          <c:max val="14"/>
          <c:min val="0"/>
        </c:scaling>
        <c:delete val="0"/>
        <c:axPos val="l"/>
        <c:majorGridlines/>
        <c:numFmt formatCode="General" sourceLinked="1"/>
        <c:majorTickMark val="out"/>
        <c:minorTickMark val="none"/>
        <c:tickLblPos val="nextTo"/>
        <c:txPr>
          <a:bodyPr/>
          <a:lstStyle/>
          <a:p>
            <a:pPr>
              <a:defRPr sz="1800"/>
            </a:pPr>
            <a:endParaRPr lang="en-US"/>
          </a:p>
        </c:txPr>
        <c:crossAx val="439194064"/>
        <c:crosses val="autoZero"/>
        <c:crossBetween val="between"/>
        <c:majorUnit val="2"/>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Overall</c:v>
                </c:pt>
              </c:strCache>
            </c:strRef>
          </c:tx>
          <c:spPr>
            <a:solidFill>
              <a:schemeClr val="bg2">
                <a:lumMod val="90000"/>
              </a:schemeClr>
            </a:solidFill>
          </c:spPr>
          <c:invertIfNegative val="0"/>
          <c:cat>
            <c:strRef>
              <c:f>Sheet1!$A$2:$A$3</c:f>
              <c:strCache>
                <c:ptCount val="2"/>
                <c:pt idx="0">
                  <c:v>Pre-DSMP</c:v>
                </c:pt>
                <c:pt idx="1">
                  <c:v>Post-DSMP</c:v>
                </c:pt>
              </c:strCache>
            </c:strRef>
          </c:cat>
          <c:val>
            <c:numRef>
              <c:f>Sheet1!$B$2:$B$3</c:f>
              <c:numCache>
                <c:formatCode>General</c:formatCode>
                <c:ptCount val="2"/>
                <c:pt idx="0">
                  <c:v>3.67</c:v>
                </c:pt>
                <c:pt idx="1">
                  <c:v>4.0999999999999996</c:v>
                </c:pt>
              </c:numCache>
            </c:numRef>
          </c:val>
          <c:extLst xmlns:c16r2="http://schemas.microsoft.com/office/drawing/2015/06/chart">
            <c:ext xmlns:c16="http://schemas.microsoft.com/office/drawing/2014/chart" uri="{C3380CC4-5D6E-409C-BE32-E72D297353CC}">
              <c16:uniqueId val="{00000000-3108-4161-9877-0D237B8AAA42}"/>
            </c:ext>
          </c:extLst>
        </c:ser>
        <c:dLbls>
          <c:showLegendKey val="0"/>
          <c:showVal val="0"/>
          <c:showCatName val="0"/>
          <c:showSerName val="0"/>
          <c:showPercent val="0"/>
          <c:showBubbleSize val="0"/>
        </c:dLbls>
        <c:gapWidth val="150"/>
        <c:axId val="429723024"/>
        <c:axId val="429723584"/>
      </c:barChart>
      <c:lineChart>
        <c:grouping val="standard"/>
        <c:varyColors val="0"/>
        <c:ser>
          <c:idx val="1"/>
          <c:order val="1"/>
          <c:tx>
            <c:strRef>
              <c:f>Sheet1!$C$1</c:f>
              <c:strCache>
                <c:ptCount val="1"/>
                <c:pt idx="0">
                  <c:v>Ash</c:v>
                </c:pt>
              </c:strCache>
            </c:strRef>
          </c:tx>
          <c:cat>
            <c:strRef>
              <c:f>Sheet1!$A$2:$A$3</c:f>
              <c:strCache>
                <c:ptCount val="2"/>
                <c:pt idx="0">
                  <c:v>Pre-DSMP</c:v>
                </c:pt>
                <c:pt idx="1">
                  <c:v>Post-DSMP</c:v>
                </c:pt>
              </c:strCache>
            </c:strRef>
          </c:cat>
          <c:val>
            <c:numRef>
              <c:f>Sheet1!$C$2:$C$3</c:f>
              <c:numCache>
                <c:formatCode>General</c:formatCode>
                <c:ptCount val="2"/>
                <c:pt idx="0">
                  <c:v>2.29</c:v>
                </c:pt>
                <c:pt idx="1">
                  <c:v>3.14</c:v>
                </c:pt>
              </c:numCache>
            </c:numRef>
          </c:val>
          <c:smooth val="0"/>
          <c:extLst xmlns:c16r2="http://schemas.microsoft.com/office/drawing/2015/06/chart">
            <c:ext xmlns:c16="http://schemas.microsoft.com/office/drawing/2014/chart" uri="{C3380CC4-5D6E-409C-BE32-E72D297353CC}">
              <c16:uniqueId val="{00000001-3108-4161-9877-0D237B8AAA42}"/>
            </c:ext>
          </c:extLst>
        </c:ser>
        <c:ser>
          <c:idx val="2"/>
          <c:order val="2"/>
          <c:tx>
            <c:strRef>
              <c:f>Sheet1!$D$1</c:f>
              <c:strCache>
                <c:ptCount val="1"/>
                <c:pt idx="0">
                  <c:v>Az</c:v>
                </c:pt>
              </c:strCache>
            </c:strRef>
          </c:tx>
          <c:cat>
            <c:strRef>
              <c:f>Sheet1!$A$2:$A$3</c:f>
              <c:strCache>
                <c:ptCount val="2"/>
                <c:pt idx="0">
                  <c:v>Pre-DSMP</c:v>
                </c:pt>
                <c:pt idx="1">
                  <c:v>Post-DSMP</c:v>
                </c:pt>
              </c:strCache>
            </c:strRef>
          </c:cat>
          <c:val>
            <c:numRef>
              <c:f>Sheet1!$D$2:$D$3</c:f>
              <c:numCache>
                <c:formatCode>General</c:formatCode>
                <c:ptCount val="2"/>
                <c:pt idx="0">
                  <c:v>3.13</c:v>
                </c:pt>
                <c:pt idx="1">
                  <c:v>4.13</c:v>
                </c:pt>
              </c:numCache>
            </c:numRef>
          </c:val>
          <c:smooth val="0"/>
          <c:extLst xmlns:c16r2="http://schemas.microsoft.com/office/drawing/2015/06/chart">
            <c:ext xmlns:c16="http://schemas.microsoft.com/office/drawing/2014/chart" uri="{C3380CC4-5D6E-409C-BE32-E72D297353CC}">
              <c16:uniqueId val="{00000002-3108-4161-9877-0D237B8AAA42}"/>
            </c:ext>
          </c:extLst>
        </c:ser>
        <c:ser>
          <c:idx val="3"/>
          <c:order val="3"/>
          <c:tx>
            <c:strRef>
              <c:f>Sheet1!$E$1</c:f>
              <c:strCache>
                <c:ptCount val="1"/>
                <c:pt idx="0">
                  <c:v>Boston</c:v>
                </c:pt>
              </c:strCache>
            </c:strRef>
          </c:tx>
          <c:cat>
            <c:strRef>
              <c:f>Sheet1!$A$2:$A$3</c:f>
              <c:strCache>
                <c:ptCount val="2"/>
                <c:pt idx="0">
                  <c:v>Pre-DSMP</c:v>
                </c:pt>
                <c:pt idx="1">
                  <c:v>Post-DSMP</c:v>
                </c:pt>
              </c:strCache>
            </c:strRef>
          </c:cat>
          <c:val>
            <c:numRef>
              <c:f>Sheet1!$E$2:$E$3</c:f>
              <c:numCache>
                <c:formatCode>General</c:formatCode>
                <c:ptCount val="2"/>
                <c:pt idx="0">
                  <c:v>4.45</c:v>
                </c:pt>
                <c:pt idx="1">
                  <c:v>5.36</c:v>
                </c:pt>
              </c:numCache>
            </c:numRef>
          </c:val>
          <c:smooth val="0"/>
          <c:extLst xmlns:c16r2="http://schemas.microsoft.com/office/drawing/2015/06/chart">
            <c:ext xmlns:c16="http://schemas.microsoft.com/office/drawing/2014/chart" uri="{C3380CC4-5D6E-409C-BE32-E72D297353CC}">
              <c16:uniqueId val="{00000003-3108-4161-9877-0D237B8AAA42}"/>
            </c:ext>
          </c:extLst>
        </c:ser>
        <c:ser>
          <c:idx val="4"/>
          <c:order val="4"/>
          <c:tx>
            <c:strRef>
              <c:f>Sheet1!$F$1</c:f>
              <c:strCache>
                <c:ptCount val="1"/>
                <c:pt idx="0">
                  <c:v>Buckley</c:v>
                </c:pt>
              </c:strCache>
            </c:strRef>
          </c:tx>
          <c:cat>
            <c:strRef>
              <c:f>Sheet1!$A$2:$A$3</c:f>
              <c:strCache>
                <c:ptCount val="2"/>
                <c:pt idx="0">
                  <c:v>Pre-DSMP</c:v>
                </c:pt>
                <c:pt idx="1">
                  <c:v>Post-DSMP</c:v>
                </c:pt>
              </c:strCache>
            </c:strRef>
          </c:cat>
          <c:val>
            <c:numRef>
              <c:f>Sheet1!$F$2:$F$3</c:f>
              <c:numCache>
                <c:formatCode>General</c:formatCode>
                <c:ptCount val="2"/>
                <c:pt idx="0">
                  <c:v>5.17</c:v>
                </c:pt>
                <c:pt idx="1">
                  <c:v>5.34</c:v>
                </c:pt>
              </c:numCache>
            </c:numRef>
          </c:val>
          <c:smooth val="0"/>
          <c:extLst xmlns:c16r2="http://schemas.microsoft.com/office/drawing/2015/06/chart">
            <c:ext xmlns:c16="http://schemas.microsoft.com/office/drawing/2014/chart" uri="{C3380CC4-5D6E-409C-BE32-E72D297353CC}">
              <c16:uniqueId val="{00000004-3108-4161-9877-0D237B8AAA42}"/>
            </c:ext>
          </c:extLst>
        </c:ser>
        <c:ser>
          <c:idx val="5"/>
          <c:order val="5"/>
          <c:tx>
            <c:strRef>
              <c:f>Sheet1!$G$1</c:f>
              <c:strCache>
                <c:ptCount val="1"/>
                <c:pt idx="0">
                  <c:v>Carrol</c:v>
                </c:pt>
              </c:strCache>
            </c:strRef>
          </c:tx>
          <c:cat>
            <c:strRef>
              <c:f>Sheet1!$A$2:$A$3</c:f>
              <c:strCache>
                <c:ptCount val="2"/>
                <c:pt idx="0">
                  <c:v>Pre-DSMP</c:v>
                </c:pt>
                <c:pt idx="1">
                  <c:v>Post-DSMP</c:v>
                </c:pt>
              </c:strCache>
            </c:strRef>
          </c:cat>
          <c:val>
            <c:numRef>
              <c:f>Sheet1!$G$2:$G$3</c:f>
              <c:numCache>
                <c:formatCode>General</c:formatCode>
                <c:ptCount val="2"/>
                <c:pt idx="0">
                  <c:v>0</c:v>
                </c:pt>
                <c:pt idx="1">
                  <c:v>3.34</c:v>
                </c:pt>
              </c:numCache>
            </c:numRef>
          </c:val>
          <c:smooth val="0"/>
          <c:extLst xmlns:c16r2="http://schemas.microsoft.com/office/drawing/2015/06/chart">
            <c:ext xmlns:c16="http://schemas.microsoft.com/office/drawing/2014/chart" uri="{C3380CC4-5D6E-409C-BE32-E72D297353CC}">
              <c16:uniqueId val="{00000005-3108-4161-9877-0D237B8AAA42}"/>
            </c:ext>
          </c:extLst>
        </c:ser>
        <c:ser>
          <c:idx val="6"/>
          <c:order val="6"/>
          <c:tx>
            <c:strRef>
              <c:f>Sheet1!$H$1</c:f>
              <c:strCache>
                <c:ptCount val="1"/>
                <c:pt idx="0">
                  <c:v>Catella</c:v>
                </c:pt>
              </c:strCache>
            </c:strRef>
          </c:tx>
          <c:cat>
            <c:strRef>
              <c:f>Sheet1!$A$2:$A$3</c:f>
              <c:strCache>
                <c:ptCount val="2"/>
                <c:pt idx="0">
                  <c:v>Pre-DSMP</c:v>
                </c:pt>
                <c:pt idx="1">
                  <c:v>Post-DSMP</c:v>
                </c:pt>
              </c:strCache>
            </c:strRef>
          </c:cat>
          <c:val>
            <c:numRef>
              <c:f>Sheet1!$H$2:$H$3</c:f>
              <c:numCache>
                <c:formatCode>General</c:formatCode>
                <c:ptCount val="2"/>
                <c:pt idx="0">
                  <c:v>3.67</c:v>
                </c:pt>
                <c:pt idx="1">
                  <c:v>3.67</c:v>
                </c:pt>
              </c:numCache>
            </c:numRef>
          </c:val>
          <c:smooth val="0"/>
          <c:extLst xmlns:c16r2="http://schemas.microsoft.com/office/drawing/2015/06/chart">
            <c:ext xmlns:c16="http://schemas.microsoft.com/office/drawing/2014/chart" uri="{C3380CC4-5D6E-409C-BE32-E72D297353CC}">
              <c16:uniqueId val="{00000006-3108-4161-9877-0D237B8AAA42}"/>
            </c:ext>
          </c:extLst>
        </c:ser>
        <c:ser>
          <c:idx val="7"/>
          <c:order val="7"/>
          <c:tx>
            <c:strRef>
              <c:f>Sheet1!$I$1</c:f>
              <c:strCache>
                <c:ptCount val="1"/>
                <c:pt idx="0">
                  <c:v>Conde</c:v>
                </c:pt>
              </c:strCache>
            </c:strRef>
          </c:tx>
          <c:cat>
            <c:strRef>
              <c:f>Sheet1!$A$2:$A$3</c:f>
              <c:strCache>
                <c:ptCount val="2"/>
                <c:pt idx="0">
                  <c:v>Pre-DSMP</c:v>
                </c:pt>
                <c:pt idx="1">
                  <c:v>Post-DSMP</c:v>
                </c:pt>
              </c:strCache>
            </c:strRef>
          </c:cat>
          <c:val>
            <c:numRef>
              <c:f>Sheet1!$I$2:$I$3</c:f>
              <c:numCache>
                <c:formatCode>General</c:formatCode>
                <c:ptCount val="2"/>
                <c:pt idx="0">
                  <c:v>4.67</c:v>
                </c:pt>
                <c:pt idx="1">
                  <c:v>4.67</c:v>
                </c:pt>
              </c:numCache>
            </c:numRef>
          </c:val>
          <c:smooth val="0"/>
          <c:extLst xmlns:c16r2="http://schemas.microsoft.com/office/drawing/2015/06/chart">
            <c:ext xmlns:c16="http://schemas.microsoft.com/office/drawing/2014/chart" uri="{C3380CC4-5D6E-409C-BE32-E72D297353CC}">
              <c16:uniqueId val="{00000007-3108-4161-9877-0D237B8AAA42}"/>
            </c:ext>
          </c:extLst>
        </c:ser>
        <c:ser>
          <c:idx val="8"/>
          <c:order val="8"/>
          <c:tx>
            <c:strRef>
              <c:f>Sheet1!$J$1</c:f>
              <c:strCache>
                <c:ptCount val="1"/>
                <c:pt idx="0">
                  <c:v>DanForth</c:v>
                </c:pt>
              </c:strCache>
            </c:strRef>
          </c:tx>
          <c:cat>
            <c:strRef>
              <c:f>Sheet1!$A$2:$A$3</c:f>
              <c:strCache>
                <c:ptCount val="2"/>
                <c:pt idx="0">
                  <c:v>Pre-DSMP</c:v>
                </c:pt>
                <c:pt idx="1">
                  <c:v>Post-DSMP</c:v>
                </c:pt>
              </c:strCache>
            </c:strRef>
          </c:cat>
          <c:val>
            <c:numRef>
              <c:f>Sheet1!$J$2:$J$3</c:f>
              <c:numCache>
                <c:formatCode>General</c:formatCode>
                <c:ptCount val="2"/>
                <c:pt idx="0">
                  <c:v>3.34</c:v>
                </c:pt>
                <c:pt idx="1">
                  <c:v>3.22</c:v>
                </c:pt>
              </c:numCache>
            </c:numRef>
          </c:val>
          <c:smooth val="0"/>
          <c:extLst xmlns:c16r2="http://schemas.microsoft.com/office/drawing/2015/06/chart">
            <c:ext xmlns:c16="http://schemas.microsoft.com/office/drawing/2014/chart" uri="{C3380CC4-5D6E-409C-BE32-E72D297353CC}">
              <c16:uniqueId val="{00000008-3108-4161-9877-0D237B8AAA42}"/>
            </c:ext>
          </c:extLst>
        </c:ser>
        <c:ser>
          <c:idx val="9"/>
          <c:order val="9"/>
          <c:tx>
            <c:strRef>
              <c:f>Sheet1!$K$1</c:f>
              <c:strCache>
                <c:ptCount val="1"/>
                <c:pt idx="0">
                  <c:v>Foster</c:v>
                </c:pt>
              </c:strCache>
            </c:strRef>
          </c:tx>
          <c:cat>
            <c:strRef>
              <c:f>Sheet1!$A$2:$A$3</c:f>
              <c:strCache>
                <c:ptCount val="2"/>
                <c:pt idx="0">
                  <c:v>Pre-DSMP</c:v>
                </c:pt>
                <c:pt idx="1">
                  <c:v>Post-DSMP</c:v>
                </c:pt>
              </c:strCache>
            </c:strRef>
          </c:cat>
          <c:val>
            <c:numRef>
              <c:f>Sheet1!$K$2:$K$3</c:f>
              <c:numCache>
                <c:formatCode>General</c:formatCode>
                <c:ptCount val="2"/>
                <c:pt idx="0">
                  <c:v>5.67</c:v>
                </c:pt>
                <c:pt idx="1">
                  <c:v>4.67</c:v>
                </c:pt>
              </c:numCache>
            </c:numRef>
          </c:val>
          <c:smooth val="0"/>
          <c:extLst xmlns:c16r2="http://schemas.microsoft.com/office/drawing/2015/06/chart">
            <c:ext xmlns:c16="http://schemas.microsoft.com/office/drawing/2014/chart" uri="{C3380CC4-5D6E-409C-BE32-E72D297353CC}">
              <c16:uniqueId val="{00000009-3108-4161-9877-0D237B8AAA42}"/>
            </c:ext>
          </c:extLst>
        </c:ser>
        <c:ser>
          <c:idx val="10"/>
          <c:order val="10"/>
          <c:tx>
            <c:strRef>
              <c:f>Sheet1!$L$1</c:f>
              <c:strCache>
                <c:ptCount val="1"/>
                <c:pt idx="0">
                  <c:v>Gia</c:v>
                </c:pt>
              </c:strCache>
            </c:strRef>
          </c:tx>
          <c:cat>
            <c:strRef>
              <c:f>Sheet1!$A$2:$A$3</c:f>
              <c:strCache>
                <c:ptCount val="2"/>
                <c:pt idx="0">
                  <c:v>Pre-DSMP</c:v>
                </c:pt>
                <c:pt idx="1">
                  <c:v>Post-DSMP</c:v>
                </c:pt>
              </c:strCache>
            </c:strRef>
          </c:cat>
          <c:val>
            <c:numRef>
              <c:f>Sheet1!$L$2:$L$3</c:f>
              <c:numCache>
                <c:formatCode>General</c:formatCode>
                <c:ptCount val="2"/>
                <c:pt idx="0">
                  <c:v>3.79</c:v>
                </c:pt>
                <c:pt idx="1">
                  <c:v>2.89</c:v>
                </c:pt>
              </c:numCache>
            </c:numRef>
          </c:val>
          <c:smooth val="0"/>
          <c:extLst xmlns:c16r2="http://schemas.microsoft.com/office/drawing/2015/06/chart">
            <c:ext xmlns:c16="http://schemas.microsoft.com/office/drawing/2014/chart" uri="{C3380CC4-5D6E-409C-BE32-E72D297353CC}">
              <c16:uniqueId val="{0000000A-3108-4161-9877-0D237B8AAA42}"/>
            </c:ext>
          </c:extLst>
        </c:ser>
        <c:ser>
          <c:idx val="11"/>
          <c:order val="11"/>
          <c:tx>
            <c:strRef>
              <c:f>Sheet1!$M$1</c:f>
              <c:strCache>
                <c:ptCount val="1"/>
                <c:pt idx="0">
                  <c:v>Hall</c:v>
                </c:pt>
              </c:strCache>
            </c:strRef>
          </c:tx>
          <c:cat>
            <c:strRef>
              <c:f>Sheet1!$A$2:$A$3</c:f>
              <c:strCache>
                <c:ptCount val="2"/>
                <c:pt idx="0">
                  <c:v>Pre-DSMP</c:v>
                </c:pt>
                <c:pt idx="1">
                  <c:v>Post-DSMP</c:v>
                </c:pt>
              </c:strCache>
            </c:strRef>
          </c:cat>
          <c:val>
            <c:numRef>
              <c:f>Sheet1!$M$2:$M$3</c:f>
              <c:numCache>
                <c:formatCode>General</c:formatCode>
                <c:ptCount val="2"/>
                <c:pt idx="0">
                  <c:v>0.33</c:v>
                </c:pt>
                <c:pt idx="1">
                  <c:v>0.67</c:v>
                </c:pt>
              </c:numCache>
            </c:numRef>
          </c:val>
          <c:smooth val="0"/>
          <c:extLst xmlns:c16r2="http://schemas.microsoft.com/office/drawing/2015/06/chart">
            <c:ext xmlns:c16="http://schemas.microsoft.com/office/drawing/2014/chart" uri="{C3380CC4-5D6E-409C-BE32-E72D297353CC}">
              <c16:uniqueId val="{0000000B-3108-4161-9877-0D237B8AAA42}"/>
            </c:ext>
          </c:extLst>
        </c:ser>
        <c:ser>
          <c:idx val="12"/>
          <c:order val="12"/>
          <c:tx>
            <c:strRef>
              <c:f>Sheet1!$N$1</c:f>
              <c:strCache>
                <c:ptCount val="1"/>
                <c:pt idx="0">
                  <c:v>Harden</c:v>
                </c:pt>
              </c:strCache>
            </c:strRef>
          </c:tx>
          <c:cat>
            <c:strRef>
              <c:f>Sheet1!$A$2:$A$3</c:f>
              <c:strCache>
                <c:ptCount val="2"/>
                <c:pt idx="0">
                  <c:v>Pre-DSMP</c:v>
                </c:pt>
                <c:pt idx="1">
                  <c:v>Post-DSMP</c:v>
                </c:pt>
              </c:strCache>
            </c:strRef>
          </c:cat>
          <c:val>
            <c:numRef>
              <c:f>Sheet1!$N$2:$N$3</c:f>
              <c:numCache>
                <c:formatCode>General</c:formatCode>
                <c:ptCount val="2"/>
                <c:pt idx="0">
                  <c:v>3.25</c:v>
                </c:pt>
                <c:pt idx="1">
                  <c:v>3.56</c:v>
                </c:pt>
              </c:numCache>
            </c:numRef>
          </c:val>
          <c:smooth val="0"/>
          <c:extLst xmlns:c16r2="http://schemas.microsoft.com/office/drawing/2015/06/chart">
            <c:ext xmlns:c16="http://schemas.microsoft.com/office/drawing/2014/chart" uri="{C3380CC4-5D6E-409C-BE32-E72D297353CC}">
              <c16:uniqueId val="{0000000C-3108-4161-9877-0D237B8AAA42}"/>
            </c:ext>
          </c:extLst>
        </c:ser>
        <c:ser>
          <c:idx val="13"/>
          <c:order val="13"/>
          <c:tx>
            <c:strRef>
              <c:f>Sheet1!$O$1</c:f>
              <c:strCache>
                <c:ptCount val="1"/>
                <c:pt idx="0">
                  <c:v>Harris</c:v>
                </c:pt>
              </c:strCache>
            </c:strRef>
          </c:tx>
          <c:cat>
            <c:strRef>
              <c:f>Sheet1!$A$2:$A$3</c:f>
              <c:strCache>
                <c:ptCount val="2"/>
                <c:pt idx="0">
                  <c:v>Pre-DSMP</c:v>
                </c:pt>
                <c:pt idx="1">
                  <c:v>Post-DSMP</c:v>
                </c:pt>
              </c:strCache>
            </c:strRef>
          </c:cat>
          <c:val>
            <c:numRef>
              <c:f>Sheet1!$O$2:$O$3</c:f>
              <c:numCache>
                <c:formatCode>General</c:formatCode>
                <c:ptCount val="2"/>
                <c:pt idx="0">
                  <c:v>3</c:v>
                </c:pt>
                <c:pt idx="1">
                  <c:v>4.43</c:v>
                </c:pt>
              </c:numCache>
            </c:numRef>
          </c:val>
          <c:smooth val="0"/>
          <c:extLst xmlns:c16r2="http://schemas.microsoft.com/office/drawing/2015/06/chart">
            <c:ext xmlns:c16="http://schemas.microsoft.com/office/drawing/2014/chart" uri="{C3380CC4-5D6E-409C-BE32-E72D297353CC}">
              <c16:uniqueId val="{0000000D-3108-4161-9877-0D237B8AAA42}"/>
            </c:ext>
          </c:extLst>
        </c:ser>
        <c:ser>
          <c:idx val="14"/>
          <c:order val="14"/>
          <c:tx>
            <c:strRef>
              <c:f>Sheet1!$P$1</c:f>
              <c:strCache>
                <c:ptCount val="1"/>
                <c:pt idx="0">
                  <c:v>Marie</c:v>
                </c:pt>
              </c:strCache>
            </c:strRef>
          </c:tx>
          <c:cat>
            <c:strRef>
              <c:f>Sheet1!$A$2:$A$3</c:f>
              <c:strCache>
                <c:ptCount val="2"/>
                <c:pt idx="0">
                  <c:v>Pre-DSMP</c:v>
                </c:pt>
                <c:pt idx="1">
                  <c:v>Post-DSMP</c:v>
                </c:pt>
              </c:strCache>
            </c:strRef>
          </c:cat>
          <c:val>
            <c:numRef>
              <c:f>Sheet1!$P$2:$P$3</c:f>
              <c:numCache>
                <c:formatCode>General</c:formatCode>
                <c:ptCount val="2"/>
                <c:pt idx="0">
                  <c:v>4.4400000000000004</c:v>
                </c:pt>
                <c:pt idx="1">
                  <c:v>5.34</c:v>
                </c:pt>
              </c:numCache>
            </c:numRef>
          </c:val>
          <c:smooth val="0"/>
          <c:extLst xmlns:c16r2="http://schemas.microsoft.com/office/drawing/2015/06/chart">
            <c:ext xmlns:c16="http://schemas.microsoft.com/office/drawing/2014/chart" uri="{C3380CC4-5D6E-409C-BE32-E72D297353CC}">
              <c16:uniqueId val="{0000000E-3108-4161-9877-0D237B8AAA42}"/>
            </c:ext>
          </c:extLst>
        </c:ser>
        <c:ser>
          <c:idx val="15"/>
          <c:order val="15"/>
          <c:tx>
            <c:strRef>
              <c:f>Sheet1!$Q$1</c:f>
              <c:strCache>
                <c:ptCount val="1"/>
                <c:pt idx="0">
                  <c:v>Marshall</c:v>
                </c:pt>
              </c:strCache>
            </c:strRef>
          </c:tx>
          <c:cat>
            <c:strRef>
              <c:f>Sheet1!$A$2:$A$3</c:f>
              <c:strCache>
                <c:ptCount val="2"/>
                <c:pt idx="0">
                  <c:v>Pre-DSMP</c:v>
                </c:pt>
                <c:pt idx="1">
                  <c:v>Post-DSMP</c:v>
                </c:pt>
              </c:strCache>
            </c:strRef>
          </c:cat>
          <c:val>
            <c:numRef>
              <c:f>Sheet1!$Q$2:$Q$3</c:f>
              <c:numCache>
                <c:formatCode>General</c:formatCode>
                <c:ptCount val="2"/>
                <c:pt idx="0">
                  <c:v>4.67</c:v>
                </c:pt>
                <c:pt idx="1">
                  <c:v>7</c:v>
                </c:pt>
              </c:numCache>
            </c:numRef>
          </c:val>
          <c:smooth val="0"/>
          <c:extLst xmlns:c16r2="http://schemas.microsoft.com/office/drawing/2015/06/chart">
            <c:ext xmlns:c16="http://schemas.microsoft.com/office/drawing/2014/chart" uri="{C3380CC4-5D6E-409C-BE32-E72D297353CC}">
              <c16:uniqueId val="{0000000F-3108-4161-9877-0D237B8AAA42}"/>
            </c:ext>
          </c:extLst>
        </c:ser>
        <c:ser>
          <c:idx val="16"/>
          <c:order val="16"/>
          <c:tx>
            <c:strRef>
              <c:f>Sheet1!$R$1</c:f>
              <c:strCache>
                <c:ptCount val="1"/>
                <c:pt idx="0">
                  <c:v>Melonie</c:v>
                </c:pt>
              </c:strCache>
            </c:strRef>
          </c:tx>
          <c:cat>
            <c:strRef>
              <c:f>Sheet1!$A$2:$A$3</c:f>
              <c:strCache>
                <c:ptCount val="2"/>
                <c:pt idx="0">
                  <c:v>Pre-DSMP</c:v>
                </c:pt>
                <c:pt idx="1">
                  <c:v>Post-DSMP</c:v>
                </c:pt>
              </c:strCache>
            </c:strRef>
          </c:cat>
          <c:val>
            <c:numRef>
              <c:f>Sheet1!$R$2:$R$3</c:f>
              <c:numCache>
                <c:formatCode>General</c:formatCode>
                <c:ptCount val="2"/>
                <c:pt idx="0">
                  <c:v>4.4000000000000004</c:v>
                </c:pt>
                <c:pt idx="1">
                  <c:v>4.4000000000000004</c:v>
                </c:pt>
              </c:numCache>
            </c:numRef>
          </c:val>
          <c:smooth val="0"/>
          <c:extLst xmlns:c16r2="http://schemas.microsoft.com/office/drawing/2015/06/chart">
            <c:ext xmlns:c16="http://schemas.microsoft.com/office/drawing/2014/chart" uri="{C3380CC4-5D6E-409C-BE32-E72D297353CC}">
              <c16:uniqueId val="{00000010-3108-4161-9877-0D237B8AAA42}"/>
            </c:ext>
          </c:extLst>
        </c:ser>
        <c:ser>
          <c:idx val="17"/>
          <c:order val="17"/>
          <c:tx>
            <c:strRef>
              <c:f>Sheet1!$S$1</c:f>
              <c:strCache>
                <c:ptCount val="1"/>
                <c:pt idx="0">
                  <c:v>Menefield</c:v>
                </c:pt>
              </c:strCache>
            </c:strRef>
          </c:tx>
          <c:cat>
            <c:strRef>
              <c:f>Sheet1!$A$2:$A$3</c:f>
              <c:strCache>
                <c:ptCount val="2"/>
                <c:pt idx="0">
                  <c:v>Pre-DSMP</c:v>
                </c:pt>
                <c:pt idx="1">
                  <c:v>Post-DSMP</c:v>
                </c:pt>
              </c:strCache>
            </c:strRef>
          </c:cat>
          <c:val>
            <c:numRef>
              <c:f>Sheet1!$S$2:$S$3</c:f>
              <c:numCache>
                <c:formatCode>General</c:formatCode>
                <c:ptCount val="2"/>
              </c:numCache>
            </c:numRef>
          </c:val>
          <c:smooth val="0"/>
          <c:extLst xmlns:c16r2="http://schemas.microsoft.com/office/drawing/2015/06/chart">
            <c:ext xmlns:c16="http://schemas.microsoft.com/office/drawing/2014/chart" uri="{C3380CC4-5D6E-409C-BE32-E72D297353CC}">
              <c16:uniqueId val="{00000011-3108-4161-9877-0D237B8AAA42}"/>
            </c:ext>
          </c:extLst>
        </c:ser>
        <c:ser>
          <c:idx val="18"/>
          <c:order val="18"/>
          <c:tx>
            <c:strRef>
              <c:f>Sheet1!$T$1</c:f>
              <c:strCache>
                <c:ptCount val="1"/>
                <c:pt idx="0">
                  <c:v>Noise</c:v>
                </c:pt>
              </c:strCache>
            </c:strRef>
          </c:tx>
          <c:cat>
            <c:strRef>
              <c:f>Sheet1!$A$2:$A$3</c:f>
              <c:strCache>
                <c:ptCount val="2"/>
                <c:pt idx="0">
                  <c:v>Pre-DSMP</c:v>
                </c:pt>
                <c:pt idx="1">
                  <c:v>Post-DSMP</c:v>
                </c:pt>
              </c:strCache>
            </c:strRef>
          </c:cat>
          <c:val>
            <c:numRef>
              <c:f>Sheet1!$T$2:$T$3</c:f>
              <c:numCache>
                <c:formatCode>General</c:formatCode>
                <c:ptCount val="2"/>
                <c:pt idx="0">
                  <c:v>4.82</c:v>
                </c:pt>
                <c:pt idx="1">
                  <c:v>4.2699999999999996</c:v>
                </c:pt>
              </c:numCache>
            </c:numRef>
          </c:val>
          <c:smooth val="0"/>
          <c:extLst xmlns:c16r2="http://schemas.microsoft.com/office/drawing/2015/06/chart">
            <c:ext xmlns:c16="http://schemas.microsoft.com/office/drawing/2014/chart" uri="{C3380CC4-5D6E-409C-BE32-E72D297353CC}">
              <c16:uniqueId val="{00000012-3108-4161-9877-0D237B8AAA42}"/>
            </c:ext>
          </c:extLst>
        </c:ser>
        <c:ser>
          <c:idx val="19"/>
          <c:order val="19"/>
          <c:tx>
            <c:strRef>
              <c:f>Sheet1!$U$1</c:f>
              <c:strCache>
                <c:ptCount val="1"/>
                <c:pt idx="0">
                  <c:v>Parker</c:v>
                </c:pt>
              </c:strCache>
            </c:strRef>
          </c:tx>
          <c:cat>
            <c:strRef>
              <c:f>Sheet1!$A$2:$A$3</c:f>
              <c:strCache>
                <c:ptCount val="2"/>
                <c:pt idx="0">
                  <c:v>Pre-DSMP</c:v>
                </c:pt>
                <c:pt idx="1">
                  <c:v>Post-DSMP</c:v>
                </c:pt>
              </c:strCache>
            </c:strRef>
          </c:cat>
          <c:val>
            <c:numRef>
              <c:f>Sheet1!$U$2:$U$3</c:f>
              <c:numCache>
                <c:formatCode>General</c:formatCode>
                <c:ptCount val="2"/>
                <c:pt idx="0">
                  <c:v>2.65</c:v>
                </c:pt>
                <c:pt idx="1">
                  <c:v>4.34</c:v>
                </c:pt>
              </c:numCache>
            </c:numRef>
          </c:val>
          <c:smooth val="0"/>
          <c:extLst xmlns:c16r2="http://schemas.microsoft.com/office/drawing/2015/06/chart">
            <c:ext xmlns:c16="http://schemas.microsoft.com/office/drawing/2014/chart" uri="{C3380CC4-5D6E-409C-BE32-E72D297353CC}">
              <c16:uniqueId val="{00000013-3108-4161-9877-0D237B8AAA42}"/>
            </c:ext>
          </c:extLst>
        </c:ser>
        <c:ser>
          <c:idx val="20"/>
          <c:order val="20"/>
          <c:tx>
            <c:strRef>
              <c:f>Sheet1!$V$1</c:f>
              <c:strCache>
                <c:ptCount val="1"/>
                <c:pt idx="0">
                  <c:v>Rankin</c:v>
                </c:pt>
              </c:strCache>
            </c:strRef>
          </c:tx>
          <c:cat>
            <c:strRef>
              <c:f>Sheet1!$A$2:$A$3</c:f>
              <c:strCache>
                <c:ptCount val="2"/>
                <c:pt idx="0">
                  <c:v>Pre-DSMP</c:v>
                </c:pt>
                <c:pt idx="1">
                  <c:v>Post-DSMP</c:v>
                </c:pt>
              </c:strCache>
            </c:strRef>
          </c:cat>
          <c:val>
            <c:numRef>
              <c:f>Sheet1!$V$2:$V$3</c:f>
              <c:numCache>
                <c:formatCode>General</c:formatCode>
                <c:ptCount val="2"/>
                <c:pt idx="0">
                  <c:v>3.61</c:v>
                </c:pt>
                <c:pt idx="1">
                  <c:v>3.67</c:v>
                </c:pt>
              </c:numCache>
            </c:numRef>
          </c:val>
          <c:smooth val="0"/>
          <c:extLst xmlns:c16r2="http://schemas.microsoft.com/office/drawing/2015/06/chart">
            <c:ext xmlns:c16="http://schemas.microsoft.com/office/drawing/2014/chart" uri="{C3380CC4-5D6E-409C-BE32-E72D297353CC}">
              <c16:uniqueId val="{00000000-F403-48FC-97FC-0960E8C20F93}"/>
            </c:ext>
          </c:extLst>
        </c:ser>
        <c:ser>
          <c:idx val="21"/>
          <c:order val="21"/>
          <c:tx>
            <c:strRef>
              <c:f>Sheet1!$W$1</c:f>
              <c:strCache>
                <c:ptCount val="1"/>
                <c:pt idx="0">
                  <c:v>Weaver</c:v>
                </c:pt>
              </c:strCache>
            </c:strRef>
          </c:tx>
          <c:cat>
            <c:strRef>
              <c:f>Sheet1!$A$2:$A$3</c:f>
              <c:strCache>
                <c:ptCount val="2"/>
                <c:pt idx="0">
                  <c:v>Pre-DSMP</c:v>
                </c:pt>
                <c:pt idx="1">
                  <c:v>Post-DSMP</c:v>
                </c:pt>
              </c:strCache>
            </c:strRef>
          </c:cat>
          <c:val>
            <c:numRef>
              <c:f>Sheet1!$W$2:$W$3</c:f>
              <c:numCache>
                <c:formatCode>General</c:formatCode>
                <c:ptCount val="2"/>
                <c:pt idx="0">
                  <c:v>2.34</c:v>
                </c:pt>
                <c:pt idx="1">
                  <c:v>2.67</c:v>
                </c:pt>
              </c:numCache>
            </c:numRef>
          </c:val>
          <c:smooth val="0"/>
          <c:extLst xmlns:c16r2="http://schemas.microsoft.com/office/drawing/2015/06/chart">
            <c:ext xmlns:c16="http://schemas.microsoft.com/office/drawing/2014/chart" uri="{C3380CC4-5D6E-409C-BE32-E72D297353CC}">
              <c16:uniqueId val="{00000000-DFDE-462C-AFA7-2231F4575C6E}"/>
            </c:ext>
          </c:extLst>
        </c:ser>
        <c:dLbls>
          <c:showLegendKey val="0"/>
          <c:showVal val="0"/>
          <c:showCatName val="0"/>
          <c:showSerName val="0"/>
          <c:showPercent val="0"/>
          <c:showBubbleSize val="0"/>
        </c:dLbls>
        <c:marker val="1"/>
        <c:smooth val="0"/>
        <c:axId val="429723024"/>
        <c:axId val="429723584"/>
      </c:lineChart>
      <c:catAx>
        <c:axId val="429723024"/>
        <c:scaling>
          <c:orientation val="minMax"/>
        </c:scaling>
        <c:delete val="0"/>
        <c:axPos val="b"/>
        <c:numFmt formatCode="General" sourceLinked="0"/>
        <c:majorTickMark val="out"/>
        <c:minorTickMark val="none"/>
        <c:tickLblPos val="nextTo"/>
        <c:txPr>
          <a:bodyPr/>
          <a:lstStyle/>
          <a:p>
            <a:pPr>
              <a:defRPr sz="1800" b="1"/>
            </a:pPr>
            <a:endParaRPr lang="en-US"/>
          </a:p>
        </c:txPr>
        <c:crossAx val="429723584"/>
        <c:crosses val="autoZero"/>
        <c:auto val="1"/>
        <c:lblAlgn val="ctr"/>
        <c:lblOffset val="100"/>
        <c:noMultiLvlLbl val="0"/>
      </c:catAx>
      <c:valAx>
        <c:axId val="429723584"/>
        <c:scaling>
          <c:orientation val="minMax"/>
          <c:max val="7"/>
          <c:min val="0"/>
        </c:scaling>
        <c:delete val="0"/>
        <c:axPos val="l"/>
        <c:majorGridlines/>
        <c:numFmt formatCode="General" sourceLinked="1"/>
        <c:majorTickMark val="out"/>
        <c:minorTickMark val="none"/>
        <c:tickLblPos val="nextTo"/>
        <c:txPr>
          <a:bodyPr/>
          <a:lstStyle/>
          <a:p>
            <a:pPr>
              <a:defRPr sz="1800"/>
            </a:pPr>
            <a:endParaRPr lang="en-US"/>
          </a:p>
        </c:txPr>
        <c:crossAx val="429723024"/>
        <c:crosses val="autoZero"/>
        <c:crossBetween val="between"/>
        <c:majorUnit val="1"/>
      </c:valAx>
    </c:plotArea>
    <c:plotVisOnly val="1"/>
    <c:dispBlanksAs val="gap"/>
    <c:showDLblsOverMax val="0"/>
  </c:chart>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7BB9EA-1B72-41C5-A63F-E2BA2FC1F0E9}" type="datetimeFigureOut">
              <a:rPr lang="en-US" smtClean="0"/>
              <a:t>4/11/2017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991992-B6B6-4458-B33F-C53DF2256722}" type="slidenum">
              <a:rPr lang="en-US" smtClean="0"/>
              <a:t>‹#›</a:t>
            </a:fld>
            <a:endParaRPr lang="en-US"/>
          </a:p>
        </p:txBody>
      </p:sp>
    </p:spTree>
    <p:extLst>
      <p:ext uri="{BB962C8B-B14F-4D97-AF65-F5344CB8AC3E}">
        <p14:creationId xmlns:p14="http://schemas.microsoft.com/office/powerpoint/2010/main" val="362109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a:t>
            </a:r>
            <a:r>
              <a:rPr lang="en-US" dirty="0" err="1" smtClean="0"/>
              <a:t>april</a:t>
            </a:r>
            <a:r>
              <a:rPr lang="en-US" baseline="0" dirty="0" smtClean="0"/>
              <a:t> 2017</a:t>
            </a:r>
            <a:endParaRPr lang="en-US" dirty="0"/>
          </a:p>
          <a:p>
            <a:endParaRPr lang="en-US" dirty="0"/>
          </a:p>
          <a:p>
            <a:r>
              <a:rPr lang="en-US" dirty="0"/>
              <a:t>This map shows the GEOGRAPHIC</a:t>
            </a:r>
            <a:r>
              <a:rPr lang="en-US" baseline="0" dirty="0"/>
              <a:t> REACH of the DCP. It shows that the program draws mostly from the Richmond metro area, but also reaches north (toward Louisa county) and east (toward New Kent). It also shows that many participants, particularly in the Richmond area, are coming from lower-income parts of the city. This means that the program is reaching those who are often missed or left-out of other programs. Part of this is because the DCP has a relationship with the Virginia Coordinated Care Program (VCC, a healthcare program for lower-income patients who do not qualify for Medicaid) and patients with diabetes are often referred from that program.</a:t>
            </a:r>
            <a:endParaRPr lang="en-US" dirty="0"/>
          </a:p>
        </p:txBody>
      </p:sp>
      <p:sp>
        <p:nvSpPr>
          <p:cNvPr id="4" name="Slide Number Placeholder 3"/>
          <p:cNvSpPr>
            <a:spLocks noGrp="1"/>
          </p:cNvSpPr>
          <p:nvPr>
            <p:ph type="sldNum" sz="quarter" idx="10"/>
          </p:nvPr>
        </p:nvSpPr>
        <p:spPr/>
        <p:txBody>
          <a:bodyPr/>
          <a:lstStyle/>
          <a:p>
            <a:fld id="{967BEEB8-A446-42AD-BB24-98BFA51BEC76}" type="slidenum">
              <a:rPr lang="en-US" smtClean="0"/>
              <a:t>8</a:t>
            </a:fld>
            <a:endParaRPr lang="en-US"/>
          </a:p>
        </p:txBody>
      </p:sp>
    </p:spTree>
    <p:extLst>
      <p:ext uri="{BB962C8B-B14F-4D97-AF65-F5344CB8AC3E}">
        <p14:creationId xmlns:p14="http://schemas.microsoft.com/office/powerpoint/2010/main" val="90545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4.4.17</a:t>
            </a:r>
          </a:p>
          <a:p>
            <a:endParaRPr lang="en-US" dirty="0"/>
          </a:p>
          <a:p>
            <a:r>
              <a:rPr lang="en-US" dirty="0"/>
              <a:t>Remember:</a:t>
            </a:r>
            <a:r>
              <a:rPr lang="en-US" baseline="0" dirty="0"/>
              <a:t> Positive (&gt;0) values of change in HbA1c are GOOD because this is calculated from PRE-HbA1c [minus] POST-HbA1c.</a:t>
            </a:r>
            <a:endParaRPr lang="en-US" dirty="0"/>
          </a:p>
          <a:p>
            <a:endParaRPr lang="en-US" dirty="0"/>
          </a:p>
          <a:p>
            <a:r>
              <a:rPr lang="en-US" dirty="0"/>
              <a:t>Average person</a:t>
            </a:r>
            <a:r>
              <a:rPr lang="en-US" baseline="0" dirty="0"/>
              <a:t> experienced almost a 1-point DROP (0.76 (range: -6.5 to + 7.6) HbA1c. Very few people experienced an increase in HbA1c. This difference is both CLINICALLY SIGNICIANT and STATISTICALLY SIGNIFICANT</a:t>
            </a:r>
            <a:endParaRPr lang="en-US" dirty="0"/>
          </a:p>
        </p:txBody>
      </p:sp>
      <p:sp>
        <p:nvSpPr>
          <p:cNvPr id="4" name="Slide Number Placeholder 3"/>
          <p:cNvSpPr>
            <a:spLocks noGrp="1"/>
          </p:cNvSpPr>
          <p:nvPr>
            <p:ph type="sldNum" sz="quarter" idx="10"/>
          </p:nvPr>
        </p:nvSpPr>
        <p:spPr/>
        <p:txBody>
          <a:bodyPr/>
          <a:lstStyle/>
          <a:p>
            <a:fld id="{A63A5757-60A5-45C2-87CC-5D64E1D57114}" type="slidenum">
              <a:rPr lang="en-US" smtClean="0"/>
              <a:t>9</a:t>
            </a:fld>
            <a:endParaRPr lang="en-US"/>
          </a:p>
        </p:txBody>
      </p:sp>
    </p:spTree>
    <p:extLst>
      <p:ext uri="{BB962C8B-B14F-4D97-AF65-F5344CB8AC3E}">
        <p14:creationId xmlns:p14="http://schemas.microsoft.com/office/powerpoint/2010/main" val="275809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a:t>
            </a:r>
            <a:r>
              <a:rPr lang="en-US" dirty="0" err="1"/>
              <a:t>april</a:t>
            </a:r>
            <a:r>
              <a:rPr lang="en-US" dirty="0"/>
              <a:t> 4 2017</a:t>
            </a:r>
          </a:p>
          <a:p>
            <a:endParaRPr lang="en-US" dirty="0"/>
          </a:p>
          <a:p>
            <a:r>
              <a:rPr lang="en-US" dirty="0"/>
              <a:t>Weight at baseline (N=141) (mean, range): 229.5 (129.6 – 425)</a:t>
            </a:r>
          </a:p>
          <a:p>
            <a:r>
              <a:rPr lang="en-US" dirty="0"/>
              <a:t>Weight at follow-up (N=141) (mean, range): 227.91 (123 – 425)</a:t>
            </a:r>
          </a:p>
          <a:p>
            <a:r>
              <a:rPr lang="en-US" dirty="0"/>
              <a:t>Average change in weight in </a:t>
            </a:r>
            <a:r>
              <a:rPr lang="en-US" dirty="0" err="1"/>
              <a:t>lbs</a:t>
            </a:r>
            <a:r>
              <a:rPr lang="en-US" dirty="0"/>
              <a:t> (N=85) (mean, range): -1.29 (-34.2 – 87.2)</a:t>
            </a:r>
          </a:p>
        </p:txBody>
      </p:sp>
      <p:sp>
        <p:nvSpPr>
          <p:cNvPr id="4" name="Slide Number Placeholder 3"/>
          <p:cNvSpPr>
            <a:spLocks noGrp="1"/>
          </p:cNvSpPr>
          <p:nvPr>
            <p:ph type="sldNum" sz="quarter" idx="10"/>
          </p:nvPr>
        </p:nvSpPr>
        <p:spPr/>
        <p:txBody>
          <a:bodyPr/>
          <a:lstStyle/>
          <a:p>
            <a:fld id="{A63A5757-60A5-45C2-87CC-5D64E1D57114}" type="slidenum">
              <a:rPr lang="en-US" smtClean="0"/>
              <a:t>10</a:t>
            </a:fld>
            <a:endParaRPr lang="en-US"/>
          </a:p>
        </p:txBody>
      </p:sp>
    </p:spTree>
    <p:extLst>
      <p:ext uri="{BB962C8B-B14F-4D97-AF65-F5344CB8AC3E}">
        <p14:creationId xmlns:p14="http://schemas.microsoft.com/office/powerpoint/2010/main" val="2758090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a:t>
            </a:r>
            <a:r>
              <a:rPr lang="en-US" dirty="0" err="1"/>
              <a:t>april</a:t>
            </a:r>
            <a:r>
              <a:rPr lang="en-US" dirty="0"/>
              <a:t> 4 2017</a:t>
            </a:r>
          </a:p>
          <a:p>
            <a:endParaRPr lang="en-US" dirty="0"/>
          </a:p>
        </p:txBody>
      </p:sp>
      <p:sp>
        <p:nvSpPr>
          <p:cNvPr id="4" name="Slide Number Placeholder 3"/>
          <p:cNvSpPr>
            <a:spLocks noGrp="1"/>
          </p:cNvSpPr>
          <p:nvPr>
            <p:ph type="sldNum" sz="quarter" idx="10"/>
          </p:nvPr>
        </p:nvSpPr>
        <p:spPr/>
        <p:txBody>
          <a:bodyPr/>
          <a:lstStyle/>
          <a:p>
            <a:fld id="{A63A5757-60A5-45C2-87CC-5D64E1D57114}" type="slidenum">
              <a:rPr lang="en-US" smtClean="0"/>
              <a:t>11</a:t>
            </a:fld>
            <a:endParaRPr lang="en-US"/>
          </a:p>
        </p:txBody>
      </p:sp>
    </p:spTree>
    <p:extLst>
      <p:ext uri="{BB962C8B-B14F-4D97-AF65-F5344CB8AC3E}">
        <p14:creationId xmlns:p14="http://schemas.microsoft.com/office/powerpoint/2010/main" val="4203613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Created </a:t>
            </a:r>
            <a:r>
              <a:rPr lang="en-US" dirty="0" err="1"/>
              <a:t>april</a:t>
            </a:r>
            <a:r>
              <a:rPr lang="en-US" dirty="0"/>
              <a:t> 2017</a:t>
            </a:r>
          </a:p>
          <a:p>
            <a:endParaRPr lang="en-US" dirty="0"/>
          </a:p>
        </p:txBody>
      </p:sp>
      <p:sp>
        <p:nvSpPr>
          <p:cNvPr id="4" name="Slide Number Placeholder 3"/>
          <p:cNvSpPr>
            <a:spLocks noGrp="1"/>
          </p:cNvSpPr>
          <p:nvPr>
            <p:ph type="sldNum" sz="quarter" idx="10"/>
          </p:nvPr>
        </p:nvSpPr>
        <p:spPr/>
        <p:txBody>
          <a:bodyPr/>
          <a:lstStyle/>
          <a:p>
            <a:fld id="{A63A5757-60A5-45C2-87CC-5D64E1D57114}" type="slidenum">
              <a:rPr lang="en-US" smtClean="0"/>
              <a:t>12</a:t>
            </a:fld>
            <a:endParaRPr lang="en-US"/>
          </a:p>
        </p:txBody>
      </p:sp>
    </p:spTree>
    <p:extLst>
      <p:ext uri="{BB962C8B-B14F-4D97-AF65-F5344CB8AC3E}">
        <p14:creationId xmlns:p14="http://schemas.microsoft.com/office/powerpoint/2010/main" val="2794288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957597"/>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685800" y="2061640"/>
            <a:ext cx="7772400" cy="3375175"/>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767A794-57EA-4063-94C8-A0ADE2F0DD60}" type="datetimeFigureOut">
              <a:rPr lang="en-US" smtClean="0"/>
              <a:t>4/11/2017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649F45C-DEEE-4CF6-B2A8-73BF84D38F87}" type="slidenum">
              <a:rPr lang="en-US" smtClean="0"/>
              <a:t>‹#›</a:t>
            </a:fld>
            <a:endParaRPr lang="en-US"/>
          </a:p>
        </p:txBody>
      </p:sp>
    </p:spTree>
    <p:extLst>
      <p:ext uri="{BB962C8B-B14F-4D97-AF65-F5344CB8AC3E}">
        <p14:creationId xmlns:p14="http://schemas.microsoft.com/office/powerpoint/2010/main" val="1956695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FCD44C5-EBC6-4219-937C-E9EF91DDA176}" type="datetimeFigureOut">
              <a:rPr lang="en-US" smtClean="0"/>
              <a:t>4/11/2017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44D9D8A-6D66-4C53-AD13-3C002E2698D7}" type="slidenum">
              <a:rPr lang="en-US" smtClean="0"/>
              <a:t>‹#›</a:t>
            </a:fld>
            <a:endParaRPr lang="en-US"/>
          </a:p>
        </p:txBody>
      </p:sp>
    </p:spTree>
    <p:extLst>
      <p:ext uri="{BB962C8B-B14F-4D97-AF65-F5344CB8AC3E}">
        <p14:creationId xmlns:p14="http://schemas.microsoft.com/office/powerpoint/2010/main" val="33794020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d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pd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vcu_powerpoint_template_3.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0" y="0"/>
            <a:ext cx="9144000" cy="68326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vcu_powerpoint_template_4.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6"/>
              <a:stretch>
                <a:fillRect/>
              </a:stretch>
            </p:blipFill>
          </mc:Fallback>
        </mc:AlternateContent>
        <p:spPr>
          <a:xfrm>
            <a:off x="0" y="25399"/>
            <a:ext cx="9144000" cy="683260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635680"/>
            <a:ext cx="6400800" cy="1752600"/>
          </a:xfrm>
        </p:spPr>
        <p:txBody>
          <a:bodyPr/>
          <a:lstStyle/>
          <a:p>
            <a:r>
              <a:rPr lang="en-US" sz="2200" dirty="0" smtClean="0">
                <a:solidFill>
                  <a:srgbClr val="FFC000"/>
                </a:solidFill>
              </a:rPr>
              <a:t>Progress on </a:t>
            </a:r>
            <a:r>
              <a:rPr lang="en-US" sz="2200" dirty="0" smtClean="0">
                <a:solidFill>
                  <a:srgbClr val="FFC000"/>
                </a:solidFill>
              </a:rPr>
              <a:t>our </a:t>
            </a:r>
            <a:r>
              <a:rPr lang="en-US" sz="2200" dirty="0">
                <a:solidFill>
                  <a:srgbClr val="FFC000"/>
                </a:solidFill>
              </a:rPr>
              <a:t>Community Engagement grant</a:t>
            </a:r>
            <a:br>
              <a:rPr lang="en-US" sz="2200" dirty="0">
                <a:solidFill>
                  <a:srgbClr val="FFC000"/>
                </a:solidFill>
              </a:rPr>
            </a:br>
            <a:r>
              <a:rPr lang="en-US" sz="3000" dirty="0"/>
              <a:t>“Strengthening a community-engaged research partnership to promote diabetes management in Richmond</a:t>
            </a:r>
            <a:r>
              <a:rPr lang="en-US" sz="3000" dirty="0" smtClean="0"/>
              <a:t>”</a:t>
            </a:r>
          </a:p>
          <a:p>
            <a:r>
              <a:rPr lang="en-US" sz="2200" dirty="0" smtClean="0">
                <a:solidFill>
                  <a:srgbClr val="FFC000"/>
                </a:solidFill>
              </a:rPr>
              <a:t>Briana </a:t>
            </a:r>
            <a:r>
              <a:rPr lang="en-US" sz="2200" dirty="0" err="1" smtClean="0">
                <a:solidFill>
                  <a:srgbClr val="FFC000"/>
                </a:solidFill>
              </a:rPr>
              <a:t>Mezuk</a:t>
            </a:r>
            <a:r>
              <a:rPr lang="en-US" sz="2200" dirty="0" smtClean="0">
                <a:solidFill>
                  <a:srgbClr val="FFC000"/>
                </a:solidFill>
              </a:rPr>
              <a:t>, PhD</a:t>
            </a:r>
          </a:p>
          <a:p>
            <a:r>
              <a:rPr lang="en-US" sz="2200" dirty="0" smtClean="0">
                <a:solidFill>
                  <a:srgbClr val="FFC000"/>
                </a:solidFill>
              </a:rPr>
              <a:t>Department of Family Medicine &amp; Population Health</a:t>
            </a:r>
            <a:endParaRPr lang="en-US" sz="2200"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360144"/>
            <a:ext cx="7772400" cy="957597"/>
          </a:xfrm>
        </p:spPr>
        <p:txBody>
          <a:bodyPr/>
          <a:lstStyle/>
          <a:p>
            <a:r>
              <a:rPr lang="en-US" dirty="0" smtClean="0"/>
              <a:t>Logistics</a:t>
            </a:r>
            <a:endParaRPr lang="en-US" dirty="0"/>
          </a:p>
        </p:txBody>
      </p:sp>
      <p:sp>
        <p:nvSpPr>
          <p:cNvPr id="4" name="Subtitle 3"/>
          <p:cNvSpPr>
            <a:spLocks noGrp="1"/>
          </p:cNvSpPr>
          <p:nvPr>
            <p:ph type="subTitle" idx="1"/>
          </p:nvPr>
        </p:nvSpPr>
        <p:spPr/>
        <p:txBody>
          <a:bodyPr/>
          <a:lstStyle/>
          <a:p>
            <a:pPr marL="457200" indent="-457200" algn="l">
              <a:buFont typeface="Arial" panose="020B0604020202020204" pitchFamily="34" charset="0"/>
              <a:buChar char="•"/>
            </a:pPr>
            <a:r>
              <a:rPr lang="en-US" dirty="0" smtClean="0">
                <a:solidFill>
                  <a:schemeClr val="bg1">
                    <a:lumMod val="50000"/>
                  </a:schemeClr>
                </a:solidFill>
              </a:rPr>
              <a:t>Funded the VCU Council for Community Engagement</a:t>
            </a:r>
          </a:p>
          <a:p>
            <a:pPr marL="457200" indent="-457200" algn="l">
              <a:buFont typeface="Arial" panose="020B0604020202020204" pitchFamily="34" charset="0"/>
              <a:buChar char="•"/>
            </a:pPr>
            <a:r>
              <a:rPr lang="en-US" dirty="0" smtClean="0">
                <a:solidFill>
                  <a:schemeClr val="bg1">
                    <a:lumMod val="50000"/>
                  </a:schemeClr>
                </a:solidFill>
              </a:rPr>
              <a:t>Funding period: 7/1/2016 – 6/30/2017</a:t>
            </a:r>
          </a:p>
          <a:p>
            <a:pPr marL="457200" indent="-457200" algn="l">
              <a:buFont typeface="Arial" panose="020B0604020202020204" pitchFamily="34" charset="0"/>
              <a:buChar char="•"/>
            </a:pPr>
            <a:r>
              <a:rPr lang="en-US" dirty="0" smtClean="0">
                <a:solidFill>
                  <a:schemeClr val="bg1">
                    <a:lumMod val="50000"/>
                  </a:schemeClr>
                </a:solidFill>
              </a:rPr>
              <a:t>Total amount: $18,000</a:t>
            </a:r>
            <a:endParaRPr lang="en-US"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373792"/>
            <a:ext cx="7772400" cy="957597"/>
          </a:xfrm>
        </p:spPr>
        <p:txBody>
          <a:bodyPr/>
          <a:lstStyle/>
          <a:p>
            <a:r>
              <a:rPr lang="en-US" dirty="0" smtClean="0"/>
              <a:t>Overarching project goal</a:t>
            </a:r>
            <a:endParaRPr lang="en-US" dirty="0"/>
          </a:p>
        </p:txBody>
      </p:sp>
      <p:sp>
        <p:nvSpPr>
          <p:cNvPr id="4" name="Subtitle 3"/>
          <p:cNvSpPr>
            <a:spLocks noGrp="1"/>
          </p:cNvSpPr>
          <p:nvPr>
            <p:ph type="subTitle" idx="1"/>
          </p:nvPr>
        </p:nvSpPr>
        <p:spPr>
          <a:xfrm>
            <a:off x="685800" y="1597608"/>
            <a:ext cx="7772400" cy="3375175"/>
          </a:xfrm>
        </p:spPr>
        <p:txBody>
          <a:bodyPr/>
          <a:lstStyle/>
          <a:p>
            <a:r>
              <a:rPr lang="en-US" dirty="0">
                <a:solidFill>
                  <a:schemeClr val="bg1">
                    <a:lumMod val="50000"/>
                  </a:schemeClr>
                </a:solidFill>
              </a:rPr>
              <a:t>To strengthen our existing partnership between the YMCA of Greater Richmond and VCU through community-engaged research focused on addressing disparities in diabetes care and outcomes.</a:t>
            </a:r>
          </a:p>
        </p:txBody>
      </p:sp>
    </p:spTree>
    <p:extLst>
      <p:ext uri="{BB962C8B-B14F-4D97-AF65-F5344CB8AC3E}">
        <p14:creationId xmlns:p14="http://schemas.microsoft.com/office/powerpoint/2010/main" val="33290261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dirty="0" smtClean="0"/>
              <a:t>Objective 1</a:t>
            </a:r>
            <a:endParaRPr lang="en-US" dirty="0"/>
          </a:p>
        </p:txBody>
      </p:sp>
      <p:sp>
        <p:nvSpPr>
          <p:cNvPr id="3" name="Subtitle 2"/>
          <p:cNvSpPr>
            <a:spLocks noGrp="1"/>
          </p:cNvSpPr>
          <p:nvPr>
            <p:ph type="subTitle" idx="1"/>
          </p:nvPr>
        </p:nvSpPr>
        <p:spPr>
          <a:xfrm>
            <a:off x="685800" y="1474776"/>
            <a:ext cx="7772400" cy="3375175"/>
          </a:xfrm>
        </p:spPr>
        <p:txBody>
          <a:bodyPr/>
          <a:lstStyle/>
          <a:p>
            <a:r>
              <a:rPr lang="en-US" dirty="0">
                <a:solidFill>
                  <a:schemeClr val="bg1">
                    <a:lumMod val="50000"/>
                  </a:schemeClr>
                </a:solidFill>
              </a:rPr>
              <a:t>To identify and disseminate best-practices for community-oriented diabetes self-management programs by evaluating the YMCA-developed Diabetes Control Program within the </a:t>
            </a:r>
            <a:r>
              <a:rPr lang="en-US" i="1" dirty="0">
                <a:solidFill>
                  <a:schemeClr val="bg1">
                    <a:lumMod val="50000"/>
                  </a:schemeClr>
                </a:solidFill>
              </a:rPr>
              <a:t>RE-AIM framework</a:t>
            </a:r>
            <a:r>
              <a:rPr lang="en-US" dirty="0">
                <a:solidFill>
                  <a:schemeClr val="bg1">
                    <a:lumMod val="50000"/>
                  </a:schemeClr>
                </a:solidFill>
              </a:rPr>
              <a:t> </a:t>
            </a:r>
            <a:r>
              <a:rPr lang="en-US" dirty="0" smtClean="0">
                <a:solidFill>
                  <a:schemeClr val="bg1">
                    <a:lumMod val="50000"/>
                  </a:schemeClr>
                </a:solidFill>
              </a:rPr>
              <a:t>using </a:t>
            </a:r>
            <a:r>
              <a:rPr lang="en-US" dirty="0">
                <a:solidFill>
                  <a:schemeClr val="bg1">
                    <a:lumMod val="50000"/>
                  </a:schemeClr>
                </a:solidFill>
              </a:rPr>
              <a:t>quantitative and qualitative methodologies.</a:t>
            </a:r>
          </a:p>
        </p:txBody>
      </p:sp>
    </p:spTree>
    <p:extLst>
      <p:ext uri="{BB962C8B-B14F-4D97-AF65-F5344CB8AC3E}">
        <p14:creationId xmlns:p14="http://schemas.microsoft.com/office/powerpoint/2010/main" val="3430261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dirty="0" smtClean="0"/>
              <a:t>Objective 2</a:t>
            </a:r>
            <a:endParaRPr lang="en-US" dirty="0"/>
          </a:p>
        </p:txBody>
      </p:sp>
      <p:sp>
        <p:nvSpPr>
          <p:cNvPr id="3" name="Subtitle 2"/>
          <p:cNvSpPr>
            <a:spLocks noGrp="1"/>
          </p:cNvSpPr>
          <p:nvPr>
            <p:ph type="subTitle" idx="1"/>
          </p:nvPr>
        </p:nvSpPr>
        <p:spPr>
          <a:xfrm>
            <a:off x="685800" y="1474776"/>
            <a:ext cx="7772400" cy="3375175"/>
          </a:xfrm>
        </p:spPr>
        <p:txBody>
          <a:bodyPr/>
          <a:lstStyle/>
          <a:p>
            <a:r>
              <a:rPr lang="en-US" dirty="0">
                <a:solidFill>
                  <a:schemeClr val="bg1">
                    <a:lumMod val="50000"/>
                  </a:schemeClr>
                </a:solidFill>
              </a:rPr>
              <a:t>To catalyze community-engaged learning for VCU students </a:t>
            </a:r>
            <a:r>
              <a:rPr lang="en-US" dirty="0" smtClean="0">
                <a:solidFill>
                  <a:schemeClr val="bg1">
                    <a:lumMod val="50000"/>
                  </a:schemeClr>
                </a:solidFill>
              </a:rPr>
              <a:t>through </a:t>
            </a:r>
            <a:r>
              <a:rPr lang="en-US" dirty="0">
                <a:solidFill>
                  <a:schemeClr val="bg1">
                    <a:lumMod val="50000"/>
                  </a:schemeClr>
                </a:solidFill>
              </a:rPr>
              <a:t>their involvement in all processes of this mixed-methods evaluation through internship, practicum, and service-learning </a:t>
            </a:r>
            <a:r>
              <a:rPr lang="en-US" dirty="0" smtClean="0">
                <a:solidFill>
                  <a:schemeClr val="bg1">
                    <a:lumMod val="50000"/>
                  </a:schemeClr>
                </a:solidFill>
              </a:rPr>
              <a:t>programs.</a:t>
            </a:r>
            <a:endParaRPr lang="en-US" dirty="0">
              <a:solidFill>
                <a:schemeClr val="bg1">
                  <a:lumMod val="50000"/>
                </a:schemeClr>
              </a:solidFill>
            </a:endParaRPr>
          </a:p>
        </p:txBody>
      </p:sp>
    </p:spTree>
    <p:extLst>
      <p:ext uri="{BB962C8B-B14F-4D97-AF65-F5344CB8AC3E}">
        <p14:creationId xmlns:p14="http://schemas.microsoft.com/office/powerpoint/2010/main" val="1737388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dirty="0" smtClean="0"/>
              <a:t>Objective 3</a:t>
            </a:r>
            <a:endParaRPr lang="en-US" dirty="0"/>
          </a:p>
        </p:txBody>
      </p:sp>
      <p:sp>
        <p:nvSpPr>
          <p:cNvPr id="3" name="Subtitle 2"/>
          <p:cNvSpPr>
            <a:spLocks noGrp="1"/>
          </p:cNvSpPr>
          <p:nvPr>
            <p:ph type="subTitle" idx="1"/>
          </p:nvPr>
        </p:nvSpPr>
        <p:spPr>
          <a:xfrm>
            <a:off x="685800" y="1474776"/>
            <a:ext cx="7772400" cy="3375175"/>
          </a:xfrm>
        </p:spPr>
        <p:txBody>
          <a:bodyPr/>
          <a:lstStyle/>
          <a:p>
            <a:pPr algn="l"/>
            <a:r>
              <a:rPr lang="en-US" sz="2600" dirty="0">
                <a:solidFill>
                  <a:schemeClr val="bg1">
                    <a:lumMod val="50000"/>
                  </a:schemeClr>
                </a:solidFill>
              </a:rPr>
              <a:t>To build substantial community-engaged research capacity regarding diabetes in Richmond </a:t>
            </a:r>
            <a:r>
              <a:rPr lang="en-US" sz="2600" dirty="0" smtClean="0">
                <a:solidFill>
                  <a:schemeClr val="bg1">
                    <a:lumMod val="50000"/>
                  </a:schemeClr>
                </a:solidFill>
              </a:rPr>
              <a:t>through the:</a:t>
            </a:r>
          </a:p>
          <a:p>
            <a:pPr marL="514350" indent="-514350" algn="l">
              <a:buFont typeface="+mj-lt"/>
              <a:buAutoNum type="alphaLcParenR"/>
            </a:pPr>
            <a:r>
              <a:rPr lang="en-US" sz="2600" dirty="0" smtClean="0">
                <a:solidFill>
                  <a:schemeClr val="bg1">
                    <a:lumMod val="50000"/>
                  </a:schemeClr>
                </a:solidFill>
              </a:rPr>
              <a:t>Creation </a:t>
            </a:r>
            <a:r>
              <a:rPr lang="en-US" sz="2600" dirty="0">
                <a:solidFill>
                  <a:schemeClr val="bg1">
                    <a:lumMod val="50000"/>
                  </a:schemeClr>
                </a:solidFill>
              </a:rPr>
              <a:t>of a Community Advisory Board as co-learning process and a means of engaging community members and </a:t>
            </a:r>
            <a:r>
              <a:rPr lang="en-US" sz="2600" dirty="0" smtClean="0">
                <a:solidFill>
                  <a:schemeClr val="bg1">
                    <a:lumMod val="50000"/>
                  </a:schemeClr>
                </a:solidFill>
              </a:rPr>
              <a:t>stakeholders, </a:t>
            </a:r>
          </a:p>
          <a:p>
            <a:pPr marL="514350" indent="-514350" algn="l">
              <a:buFont typeface="+mj-lt"/>
              <a:buAutoNum type="alphaLcParenR"/>
            </a:pPr>
            <a:r>
              <a:rPr lang="en-US" sz="2600" dirty="0" smtClean="0">
                <a:solidFill>
                  <a:schemeClr val="bg1">
                    <a:lumMod val="50000"/>
                  </a:schemeClr>
                </a:solidFill>
              </a:rPr>
              <a:t>Mutual </a:t>
            </a:r>
            <a:r>
              <a:rPr lang="en-US" sz="2600" dirty="0">
                <a:solidFill>
                  <a:schemeClr val="bg1">
                    <a:lumMod val="50000"/>
                  </a:schemeClr>
                </a:solidFill>
              </a:rPr>
              <a:t>exchange of partner expertise, training, and </a:t>
            </a:r>
            <a:r>
              <a:rPr lang="en-US" sz="2600" dirty="0" smtClean="0">
                <a:solidFill>
                  <a:schemeClr val="bg1">
                    <a:lumMod val="50000"/>
                  </a:schemeClr>
                </a:solidFill>
              </a:rPr>
              <a:t>resources; </a:t>
            </a:r>
            <a:r>
              <a:rPr lang="en-US" sz="2600" dirty="0">
                <a:solidFill>
                  <a:schemeClr val="bg1">
                    <a:lumMod val="50000"/>
                  </a:schemeClr>
                </a:solidFill>
              </a:rPr>
              <a:t>and </a:t>
            </a:r>
          </a:p>
          <a:p>
            <a:pPr marL="514350" indent="-514350" algn="l">
              <a:buFont typeface="+mj-lt"/>
              <a:buAutoNum type="alphaLcParenR"/>
            </a:pPr>
            <a:r>
              <a:rPr lang="en-US" sz="2600" dirty="0" smtClean="0">
                <a:solidFill>
                  <a:schemeClr val="bg1">
                    <a:lumMod val="50000"/>
                  </a:schemeClr>
                </a:solidFill>
              </a:rPr>
              <a:t>Scholarship </a:t>
            </a:r>
            <a:r>
              <a:rPr lang="en-US" sz="2600" dirty="0">
                <a:solidFill>
                  <a:schemeClr val="bg1">
                    <a:lumMod val="50000"/>
                  </a:schemeClr>
                </a:solidFill>
              </a:rPr>
              <a:t>dissemination via public events, newsletters, </a:t>
            </a:r>
            <a:r>
              <a:rPr lang="en-US" sz="2600" dirty="0" smtClean="0">
                <a:solidFill>
                  <a:schemeClr val="bg1">
                    <a:lumMod val="50000"/>
                  </a:schemeClr>
                </a:solidFill>
              </a:rPr>
              <a:t>and </a:t>
            </a:r>
            <a:r>
              <a:rPr lang="en-US" sz="2600" dirty="0">
                <a:solidFill>
                  <a:schemeClr val="bg1">
                    <a:lumMod val="50000"/>
                  </a:schemeClr>
                </a:solidFill>
              </a:rPr>
              <a:t>jointly-authored publications.  </a:t>
            </a:r>
          </a:p>
        </p:txBody>
      </p:sp>
    </p:spTree>
    <p:extLst>
      <p:ext uri="{BB962C8B-B14F-4D97-AF65-F5344CB8AC3E}">
        <p14:creationId xmlns:p14="http://schemas.microsoft.com/office/powerpoint/2010/main" val="2484812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dirty="0" smtClean="0"/>
              <a:t>RE-AIM Framework</a:t>
            </a:r>
            <a:endParaRPr lang="en-US" sz="2000" dirty="0">
              <a:solidFill>
                <a:schemeClr val="bg1">
                  <a:lumMod val="65000"/>
                </a:schemeClr>
              </a:solidFill>
            </a:endParaRPr>
          </a:p>
        </p:txBody>
      </p:sp>
      <p:sp>
        <p:nvSpPr>
          <p:cNvPr id="3" name="Subtitle 2"/>
          <p:cNvSpPr>
            <a:spLocks noGrp="1"/>
          </p:cNvSpPr>
          <p:nvPr>
            <p:ph type="subTitle" idx="1"/>
          </p:nvPr>
        </p:nvSpPr>
        <p:spPr>
          <a:xfrm>
            <a:off x="685800" y="1315234"/>
            <a:ext cx="7772400" cy="3971270"/>
          </a:xfrm>
        </p:spPr>
        <p:txBody>
          <a:bodyPr/>
          <a:lstStyle/>
          <a:p>
            <a:pPr algn="l"/>
            <a:r>
              <a:rPr lang="en-US" dirty="0" smtClean="0">
                <a:solidFill>
                  <a:schemeClr val="bg1">
                    <a:lumMod val="50000"/>
                  </a:schemeClr>
                </a:solidFill>
              </a:rPr>
              <a:t>Designed </a:t>
            </a:r>
            <a:r>
              <a:rPr lang="en-US" dirty="0">
                <a:solidFill>
                  <a:schemeClr val="bg1">
                    <a:lumMod val="50000"/>
                  </a:schemeClr>
                </a:solidFill>
              </a:rPr>
              <a:t>to enhance the quality, speed, and public health impact of efforts to translate research into practice</a:t>
            </a:r>
            <a:endParaRPr lang="en-US" b="1" dirty="0" smtClean="0">
              <a:solidFill>
                <a:schemeClr val="bg1">
                  <a:lumMod val="50000"/>
                </a:schemeClr>
              </a:solidFill>
            </a:endParaRPr>
          </a:p>
          <a:p>
            <a:pPr algn="l"/>
            <a:r>
              <a:rPr lang="en-US" b="1" dirty="0" smtClean="0">
                <a:solidFill>
                  <a:schemeClr val="tx1"/>
                </a:solidFill>
              </a:rPr>
              <a:t>R</a:t>
            </a:r>
            <a:r>
              <a:rPr lang="en-US" dirty="0" smtClean="0">
                <a:solidFill>
                  <a:schemeClr val="bg1">
                    <a:lumMod val="50000"/>
                  </a:schemeClr>
                </a:solidFill>
              </a:rPr>
              <a:t>each</a:t>
            </a:r>
          </a:p>
          <a:p>
            <a:pPr algn="l"/>
            <a:r>
              <a:rPr lang="en-US" b="1" dirty="0" smtClean="0">
                <a:solidFill>
                  <a:schemeClr val="tx1"/>
                </a:solidFill>
              </a:rPr>
              <a:t>E</a:t>
            </a:r>
            <a:r>
              <a:rPr lang="en-US" dirty="0" smtClean="0">
                <a:solidFill>
                  <a:schemeClr val="bg1">
                    <a:lumMod val="50000"/>
                  </a:schemeClr>
                </a:solidFill>
              </a:rPr>
              <a:t>ffectiveness</a:t>
            </a:r>
          </a:p>
          <a:p>
            <a:pPr algn="l"/>
            <a:r>
              <a:rPr lang="en-US" b="1" dirty="0" smtClean="0">
                <a:solidFill>
                  <a:schemeClr val="tx1"/>
                </a:solidFill>
              </a:rPr>
              <a:t>A</a:t>
            </a:r>
            <a:r>
              <a:rPr lang="en-US" dirty="0" smtClean="0">
                <a:solidFill>
                  <a:schemeClr val="bg1">
                    <a:lumMod val="50000"/>
                  </a:schemeClr>
                </a:solidFill>
              </a:rPr>
              <a:t>doption</a:t>
            </a:r>
          </a:p>
          <a:p>
            <a:pPr algn="l"/>
            <a:r>
              <a:rPr lang="en-US" b="1" dirty="0" smtClean="0">
                <a:solidFill>
                  <a:schemeClr val="tx1"/>
                </a:solidFill>
              </a:rPr>
              <a:t>I</a:t>
            </a:r>
            <a:r>
              <a:rPr lang="en-US" dirty="0" smtClean="0">
                <a:solidFill>
                  <a:schemeClr val="bg1">
                    <a:lumMod val="50000"/>
                  </a:schemeClr>
                </a:solidFill>
              </a:rPr>
              <a:t>mplementation</a:t>
            </a:r>
          </a:p>
          <a:p>
            <a:pPr algn="l"/>
            <a:r>
              <a:rPr lang="en-US" b="1" dirty="0" smtClean="0">
                <a:solidFill>
                  <a:schemeClr val="tx1"/>
                </a:solidFill>
              </a:rPr>
              <a:t>M</a:t>
            </a:r>
            <a:r>
              <a:rPr lang="en-US" dirty="0" smtClean="0">
                <a:solidFill>
                  <a:schemeClr val="bg1">
                    <a:lumMod val="50000"/>
                  </a:schemeClr>
                </a:solidFill>
              </a:rPr>
              <a:t>aintenance</a:t>
            </a:r>
            <a:endParaRPr lang="en-US" dirty="0">
              <a:solidFill>
                <a:schemeClr val="bg1">
                  <a:lumMod val="50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1901" y="3682652"/>
            <a:ext cx="5042354" cy="2079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8419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a:latin typeface="Arial" panose="020B0604020202020204" pitchFamily="34" charset="0"/>
                <a:cs typeface="Arial" panose="020B0604020202020204" pitchFamily="34" charset="0"/>
              </a:rPr>
              <a:t>Geographic </a:t>
            </a:r>
            <a:r>
              <a:rPr lang="en-US" sz="3200" dirty="0" smtClean="0">
                <a:latin typeface="Arial" panose="020B0604020202020204" pitchFamily="34" charset="0"/>
                <a:cs typeface="Arial" panose="020B0604020202020204" pitchFamily="34" charset="0"/>
              </a:rPr>
              <a:t>REACH of the YMCA program</a:t>
            </a:r>
            <a:endParaRPr lang="en-US" sz="2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295560" y="1104931"/>
            <a:ext cx="6552880" cy="4585772"/>
          </a:xfrm>
          <a:prstGeom prst="rect">
            <a:avLst/>
          </a:prstGeom>
        </p:spPr>
      </p:pic>
    </p:spTree>
    <p:extLst>
      <p:ext uri="{BB962C8B-B14F-4D97-AF65-F5344CB8AC3E}">
        <p14:creationId xmlns:p14="http://schemas.microsoft.com/office/powerpoint/2010/main" val="200324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85011079"/>
              </p:ext>
            </p:extLst>
          </p:nvPr>
        </p:nvGraphicFramePr>
        <p:xfrm>
          <a:off x="627796" y="1262250"/>
          <a:ext cx="7830404" cy="44527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rot="16200000">
            <a:off x="-725409" y="2992904"/>
            <a:ext cx="2590800" cy="40011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Average HbA1c (%)</a:t>
            </a:r>
          </a:p>
        </p:txBody>
      </p:sp>
      <p:sp>
        <p:nvSpPr>
          <p:cNvPr id="7" name="TextBox 6"/>
          <p:cNvSpPr txBox="1"/>
          <p:nvPr/>
        </p:nvSpPr>
        <p:spPr>
          <a:xfrm>
            <a:off x="338558" y="338920"/>
            <a:ext cx="8417618" cy="923330"/>
          </a:xfrm>
          <a:prstGeom prst="rect">
            <a:avLst/>
          </a:prstGeom>
          <a:noFill/>
        </p:spPr>
        <p:txBody>
          <a:bodyPr wrap="square" rtlCol="0">
            <a:spAutoFit/>
          </a:bodyPr>
          <a:lstStyle/>
          <a:p>
            <a:r>
              <a:rPr lang="en-US" sz="3000" dirty="0" smtClean="0">
                <a:latin typeface="+mj-lt"/>
                <a:cs typeface="Arial" panose="020B0604020202020204" pitchFamily="34" charset="0"/>
              </a:rPr>
              <a:t>Clinical impact on glycemic control</a:t>
            </a:r>
            <a:endParaRPr lang="en-US" sz="3000" dirty="0">
              <a:latin typeface="+mj-lt"/>
              <a:cs typeface="Arial" panose="020B0604020202020204" pitchFamily="34" charset="0"/>
            </a:endParaRPr>
          </a:p>
          <a:p>
            <a:r>
              <a:rPr lang="en-US" sz="2400" dirty="0" smtClean="0">
                <a:latin typeface="+mj-lt"/>
                <a:cs typeface="Arial" panose="020B0604020202020204" pitchFamily="34" charset="0"/>
              </a:rPr>
              <a:t>HbA1c before and after the program (N=141)</a:t>
            </a:r>
            <a:endParaRPr lang="en-US" sz="2400" dirty="0">
              <a:latin typeface="+mj-lt"/>
              <a:cs typeface="Arial" panose="020B0604020202020204" pitchFamily="34" charset="0"/>
            </a:endParaRPr>
          </a:p>
        </p:txBody>
      </p:sp>
      <p:sp>
        <p:nvSpPr>
          <p:cNvPr id="2" name="TextBox 1"/>
          <p:cNvSpPr txBox="1"/>
          <p:nvPr/>
        </p:nvSpPr>
        <p:spPr>
          <a:xfrm>
            <a:off x="5029200" y="1512838"/>
            <a:ext cx="3429000" cy="769441"/>
          </a:xfrm>
          <a:prstGeom prst="rect">
            <a:avLst/>
          </a:prstGeom>
          <a:solidFill>
            <a:schemeClr val="bg1"/>
          </a:solidFill>
          <a:ln>
            <a:solidFill>
              <a:schemeClr val="accent1"/>
            </a:solidFill>
          </a:ln>
        </p:spPr>
        <p:txBody>
          <a:bodyPr wrap="square" rtlCol="0">
            <a:spAutoFit/>
          </a:bodyPr>
          <a:lstStyle/>
          <a:p>
            <a:r>
              <a:rPr lang="en-US" sz="2200" b="1" dirty="0">
                <a:latin typeface="Arial" panose="020B0604020202020204" pitchFamily="34" charset="0"/>
                <a:cs typeface="Arial" panose="020B0604020202020204" pitchFamily="34" charset="0"/>
              </a:rPr>
              <a:t>Average change: 0.76 (range: -6.5 to +7.6)</a:t>
            </a:r>
          </a:p>
        </p:txBody>
      </p:sp>
    </p:spTree>
    <p:extLst>
      <p:ext uri="{BB962C8B-B14F-4D97-AF65-F5344CB8AC3E}">
        <p14:creationId xmlns:p14="http://schemas.microsoft.com/office/powerpoint/2010/main" val="1115058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8558" y="338920"/>
            <a:ext cx="8417618" cy="923330"/>
          </a:xfrm>
          <a:prstGeom prst="rect">
            <a:avLst/>
          </a:prstGeom>
          <a:noFill/>
        </p:spPr>
        <p:txBody>
          <a:bodyPr wrap="square" rtlCol="0">
            <a:spAutoFit/>
          </a:bodyPr>
          <a:lstStyle/>
          <a:p>
            <a:r>
              <a:rPr lang="en-US" sz="3000" dirty="0" smtClean="0">
                <a:latin typeface="+mj-lt"/>
                <a:cs typeface="Arial" panose="020B0604020202020204" pitchFamily="34" charset="0"/>
              </a:rPr>
              <a:t>Impact on weight</a:t>
            </a:r>
            <a:endParaRPr lang="en-US" sz="2400" dirty="0">
              <a:latin typeface="+mj-lt"/>
              <a:cs typeface="Arial" panose="020B0604020202020204" pitchFamily="34" charset="0"/>
            </a:endParaRPr>
          </a:p>
          <a:p>
            <a:r>
              <a:rPr lang="en-US" sz="2400" dirty="0" smtClean="0">
                <a:latin typeface="+mj-lt"/>
                <a:cs typeface="Arial" panose="020B0604020202020204" pitchFamily="34" charset="0"/>
              </a:rPr>
              <a:t>Weight before and after the program (N=141)</a:t>
            </a:r>
            <a:endParaRPr lang="en-US" sz="2400" dirty="0">
              <a:latin typeface="+mj-lt"/>
              <a:cs typeface="Arial" panose="020B0604020202020204" pitchFamily="34" charset="0"/>
            </a:endParaRPr>
          </a:p>
        </p:txBody>
      </p:sp>
      <p:graphicFrame>
        <p:nvGraphicFramePr>
          <p:cNvPr id="8" name="Content Placeholder 3"/>
          <p:cNvGraphicFramePr>
            <a:graphicFrameLocks/>
          </p:cNvGraphicFramePr>
          <p:nvPr>
            <p:extLst>
              <p:ext uri="{D42A27DB-BD31-4B8C-83A1-F6EECF244321}">
                <p14:modId xmlns:p14="http://schemas.microsoft.com/office/powerpoint/2010/main" val="1276115153"/>
              </p:ext>
            </p:extLst>
          </p:nvPr>
        </p:nvGraphicFramePr>
        <p:xfrm>
          <a:off x="816979" y="1266732"/>
          <a:ext cx="7143680" cy="451550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rot="16200000">
            <a:off x="-774848" y="2935352"/>
            <a:ext cx="2819401"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Average weight (</a:t>
            </a:r>
            <a:r>
              <a:rPr lang="en-US" sz="2000" b="1" dirty="0" err="1">
                <a:latin typeface="Arial" panose="020B0604020202020204" pitchFamily="34" charset="0"/>
                <a:cs typeface="Arial" panose="020B0604020202020204" pitchFamily="34" charset="0"/>
              </a:rPr>
              <a:t>lbs</a:t>
            </a:r>
            <a:r>
              <a:rPr lang="en-US" sz="2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6968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8558" y="338920"/>
            <a:ext cx="8417618" cy="923330"/>
          </a:xfrm>
          <a:prstGeom prst="rect">
            <a:avLst/>
          </a:prstGeom>
          <a:noFill/>
        </p:spPr>
        <p:txBody>
          <a:bodyPr wrap="square" rtlCol="0">
            <a:spAutoFit/>
          </a:bodyPr>
          <a:lstStyle/>
          <a:p>
            <a:r>
              <a:rPr lang="en-US" sz="3000" dirty="0" smtClean="0">
                <a:latin typeface="+mj-lt"/>
                <a:cs typeface="Arial" panose="020B0604020202020204" pitchFamily="34" charset="0"/>
              </a:rPr>
              <a:t>Impact on mental health</a:t>
            </a:r>
            <a:endParaRPr lang="en-US" sz="2400" dirty="0">
              <a:latin typeface="+mj-lt"/>
              <a:cs typeface="Arial" panose="020B0604020202020204" pitchFamily="34" charset="0"/>
            </a:endParaRPr>
          </a:p>
          <a:p>
            <a:r>
              <a:rPr lang="en-US" sz="2400" dirty="0" smtClean="0">
                <a:latin typeface="+mj-lt"/>
                <a:cs typeface="Arial" panose="020B0604020202020204" pitchFamily="34" charset="0"/>
              </a:rPr>
              <a:t>Depressive symptoms b</a:t>
            </a:r>
            <a:r>
              <a:rPr lang="en-US" sz="2400" dirty="0" smtClean="0">
                <a:latin typeface="+mj-lt"/>
                <a:cs typeface="Arial" panose="020B0604020202020204" pitchFamily="34" charset="0"/>
              </a:rPr>
              <a:t>efore and after the program (N=111)</a:t>
            </a:r>
            <a:endParaRPr lang="en-US" sz="2400" dirty="0">
              <a:latin typeface="+mj-lt"/>
              <a:cs typeface="Arial" panose="020B0604020202020204" pitchFamily="34" charset="0"/>
            </a:endParaRPr>
          </a:p>
        </p:txBody>
      </p:sp>
      <p:graphicFrame>
        <p:nvGraphicFramePr>
          <p:cNvPr id="8" name="Content Placeholder 3"/>
          <p:cNvGraphicFramePr>
            <a:graphicFrameLocks/>
          </p:cNvGraphicFramePr>
          <p:nvPr>
            <p:extLst>
              <p:ext uri="{D42A27DB-BD31-4B8C-83A1-F6EECF244321}">
                <p14:modId xmlns:p14="http://schemas.microsoft.com/office/powerpoint/2010/main" val="830383957"/>
              </p:ext>
            </p:extLst>
          </p:nvPr>
        </p:nvGraphicFramePr>
        <p:xfrm>
          <a:off x="945777" y="1262250"/>
          <a:ext cx="7243482" cy="462756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rot="16200000">
            <a:off x="-663978" y="2989140"/>
            <a:ext cx="2819401"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Average PHQ8 score</a:t>
            </a:r>
          </a:p>
        </p:txBody>
      </p:sp>
    </p:spTree>
    <p:extLst>
      <p:ext uri="{BB962C8B-B14F-4D97-AF65-F5344CB8AC3E}">
        <p14:creationId xmlns:p14="http://schemas.microsoft.com/office/powerpoint/2010/main" val="3159175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8558" y="338920"/>
            <a:ext cx="8417618" cy="923330"/>
          </a:xfrm>
          <a:prstGeom prst="rect">
            <a:avLst/>
          </a:prstGeom>
          <a:noFill/>
        </p:spPr>
        <p:txBody>
          <a:bodyPr wrap="square" rtlCol="0">
            <a:spAutoFit/>
          </a:bodyPr>
          <a:lstStyle/>
          <a:p>
            <a:r>
              <a:rPr lang="en-US" sz="3000" dirty="0" smtClean="0">
                <a:latin typeface="+mj-lt"/>
                <a:cs typeface="Arial" panose="020B0604020202020204" pitchFamily="34" charset="0"/>
              </a:rPr>
              <a:t>Impact on self-management behaviors</a:t>
            </a:r>
          </a:p>
          <a:p>
            <a:r>
              <a:rPr lang="en-US" sz="2400" dirty="0" smtClean="0">
                <a:latin typeface="+mj-lt"/>
                <a:cs typeface="Arial" panose="020B0604020202020204" pitchFamily="34" charset="0"/>
              </a:rPr>
              <a:t>Glucose monitoring before and after the program (N</a:t>
            </a:r>
            <a:r>
              <a:rPr lang="en-US" sz="2400" dirty="0">
                <a:latin typeface="+mj-lt"/>
                <a:cs typeface="Arial" panose="020B0604020202020204" pitchFamily="34" charset="0"/>
              </a:rPr>
              <a:t>= </a:t>
            </a:r>
            <a:r>
              <a:rPr lang="en-US" sz="2400" dirty="0" smtClean="0">
                <a:latin typeface="+mj-lt"/>
                <a:cs typeface="Arial" panose="020B0604020202020204" pitchFamily="34" charset="0"/>
              </a:rPr>
              <a:t>144)</a:t>
            </a:r>
            <a:endParaRPr lang="en-US" sz="2400" dirty="0">
              <a:latin typeface="+mj-lt"/>
              <a:cs typeface="Arial" panose="020B0604020202020204" pitchFamily="34" charset="0"/>
            </a:endParaRPr>
          </a:p>
        </p:txBody>
      </p:sp>
      <p:graphicFrame>
        <p:nvGraphicFramePr>
          <p:cNvPr id="8" name="Content Placeholder 3"/>
          <p:cNvGraphicFramePr>
            <a:graphicFrameLocks/>
          </p:cNvGraphicFramePr>
          <p:nvPr>
            <p:extLst>
              <p:ext uri="{D42A27DB-BD31-4B8C-83A1-F6EECF244321}">
                <p14:modId xmlns:p14="http://schemas.microsoft.com/office/powerpoint/2010/main" val="1061982430"/>
              </p:ext>
            </p:extLst>
          </p:nvPr>
        </p:nvGraphicFramePr>
        <p:xfrm>
          <a:off x="1107141" y="1120588"/>
          <a:ext cx="7283824" cy="459441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rot="16200000">
            <a:off x="-1400146" y="3013792"/>
            <a:ext cx="4419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Days in past week checked sugar</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953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sz="4000" dirty="0" smtClean="0"/>
              <a:t>Progress on Aim </a:t>
            </a:r>
            <a:r>
              <a:rPr lang="en-US" sz="4000" dirty="0" smtClean="0"/>
              <a:t>2</a:t>
            </a:r>
            <a:endParaRPr lang="en-US" sz="4000" dirty="0"/>
          </a:p>
        </p:txBody>
      </p:sp>
      <p:sp>
        <p:nvSpPr>
          <p:cNvPr id="4" name="Subtitle 3"/>
          <p:cNvSpPr>
            <a:spLocks noGrp="1"/>
          </p:cNvSpPr>
          <p:nvPr>
            <p:ph type="subTitle" idx="1"/>
          </p:nvPr>
        </p:nvSpPr>
        <p:spPr>
          <a:xfrm>
            <a:off x="444260" y="1331389"/>
            <a:ext cx="2247029" cy="4225379"/>
          </a:xfrm>
        </p:spPr>
        <p:txBody>
          <a:bodyPr/>
          <a:lstStyle/>
          <a:p>
            <a:pPr algn="l"/>
            <a:r>
              <a:rPr lang="en-US" sz="2000" dirty="0" smtClean="0"/>
              <a:t>Minority Undergraduate Internship funded for McKenzie Stokes by the American Diabetes Association (1-17-MUI-003)</a:t>
            </a:r>
            <a:endParaRPr lang="en-US" sz="2000" dirty="0"/>
          </a:p>
        </p:txBody>
      </p:sp>
      <p:pic>
        <p:nvPicPr>
          <p:cNvPr id="5" name="Picture 4"/>
          <p:cNvPicPr>
            <a:picLocks noChangeAspect="1"/>
          </p:cNvPicPr>
          <p:nvPr/>
        </p:nvPicPr>
        <p:blipFill>
          <a:blip r:embed="rId2"/>
          <a:stretch>
            <a:fillRect/>
          </a:stretch>
        </p:blipFill>
        <p:spPr>
          <a:xfrm>
            <a:off x="2691289" y="1491159"/>
            <a:ext cx="5766911" cy="3905837"/>
          </a:xfrm>
          <a:prstGeom prst="rect">
            <a:avLst/>
          </a:prstGeom>
        </p:spPr>
      </p:pic>
    </p:spTree>
    <p:extLst>
      <p:ext uri="{BB962C8B-B14F-4D97-AF65-F5344CB8AC3E}">
        <p14:creationId xmlns:p14="http://schemas.microsoft.com/office/powerpoint/2010/main" val="1476112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sz="4000" dirty="0" smtClean="0"/>
              <a:t>Progress on Aim </a:t>
            </a:r>
            <a:r>
              <a:rPr lang="en-US" sz="4000" dirty="0" smtClean="0"/>
              <a:t>2</a:t>
            </a:r>
            <a:endParaRPr lang="en-US" sz="4000" dirty="0"/>
          </a:p>
        </p:txBody>
      </p:sp>
      <p:sp>
        <p:nvSpPr>
          <p:cNvPr id="4" name="Subtitle 3"/>
          <p:cNvSpPr>
            <a:spLocks noGrp="1"/>
          </p:cNvSpPr>
          <p:nvPr>
            <p:ph type="subTitle" idx="1"/>
          </p:nvPr>
        </p:nvSpPr>
        <p:spPr>
          <a:xfrm>
            <a:off x="444260" y="1331389"/>
            <a:ext cx="2247029" cy="4225379"/>
          </a:xfrm>
        </p:spPr>
        <p:txBody>
          <a:bodyPr/>
          <a:lstStyle/>
          <a:p>
            <a:pPr algn="l"/>
            <a:r>
              <a:rPr lang="en-US" sz="2000" dirty="0" smtClean="0"/>
              <a:t>MPH student Josh Montgomery presents at the American Diabetes Association</a:t>
            </a:r>
            <a:endParaRPr lang="en-US" sz="2000" dirty="0"/>
          </a:p>
        </p:txBody>
      </p:sp>
      <p:pic>
        <p:nvPicPr>
          <p:cNvPr id="1026" name="Picture 2" descr="josh 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476" y="1405727"/>
            <a:ext cx="6191250" cy="4076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1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792"/>
            <a:ext cx="7772400" cy="957597"/>
          </a:xfrm>
        </p:spPr>
        <p:txBody>
          <a:bodyPr/>
          <a:lstStyle/>
          <a:p>
            <a:r>
              <a:rPr lang="en-US" sz="4000" dirty="0" smtClean="0"/>
              <a:t>Progress on Aim </a:t>
            </a:r>
            <a:r>
              <a:rPr lang="en-US" sz="4000" dirty="0" smtClean="0"/>
              <a:t>3</a:t>
            </a:r>
            <a:endParaRPr lang="en-US" sz="4000" dirty="0"/>
          </a:p>
        </p:txBody>
      </p:sp>
      <p:sp>
        <p:nvSpPr>
          <p:cNvPr id="3" name="Subtitle 2"/>
          <p:cNvSpPr>
            <a:spLocks noGrp="1"/>
          </p:cNvSpPr>
          <p:nvPr>
            <p:ph type="subTitle" idx="1"/>
          </p:nvPr>
        </p:nvSpPr>
        <p:spPr>
          <a:xfrm>
            <a:off x="685800" y="1331390"/>
            <a:ext cx="7772400" cy="4105426"/>
          </a:xfrm>
        </p:spPr>
        <p:txBody>
          <a:bodyPr/>
          <a:lstStyle/>
          <a:p>
            <a:pPr marL="457200" indent="-457200" algn="l">
              <a:buFont typeface="Arial" panose="020B0604020202020204" pitchFamily="34" charset="0"/>
              <a:buChar char="•"/>
            </a:pPr>
            <a:r>
              <a:rPr lang="en-US" sz="2800" dirty="0" smtClean="0">
                <a:solidFill>
                  <a:schemeClr val="bg1">
                    <a:lumMod val="50000"/>
                  </a:schemeClr>
                </a:solidFill>
              </a:rPr>
              <a:t>Community Advisory Board has met 4 times (including today)</a:t>
            </a:r>
            <a:r>
              <a:rPr lang="en-US" sz="2800" dirty="0" smtClean="0">
                <a:solidFill>
                  <a:schemeClr val="bg1">
                    <a:lumMod val="50000"/>
                  </a:schemeClr>
                </a:solidFill>
              </a:rPr>
              <a:t> </a:t>
            </a:r>
          </a:p>
          <a:p>
            <a:pPr marL="457200" indent="-457200" algn="l">
              <a:buFont typeface="Arial" panose="020B0604020202020204" pitchFamily="34" charset="0"/>
              <a:buChar char="•"/>
            </a:pPr>
            <a:r>
              <a:rPr lang="en-US" sz="2800" dirty="0" smtClean="0">
                <a:solidFill>
                  <a:schemeClr val="bg1">
                    <a:lumMod val="50000"/>
                  </a:schemeClr>
                </a:solidFill>
              </a:rPr>
              <a:t>Board is comprised of a diverse set of stakeholders, representing people with diabetes, state government, healthcare providers, insurers, and alumni from the program</a:t>
            </a:r>
            <a:endParaRPr lang="en-US" sz="2800" dirty="0" smtClean="0">
              <a:solidFill>
                <a:schemeClr val="bg1">
                  <a:lumMod val="50000"/>
                </a:schemeClr>
              </a:solidFill>
            </a:endParaRPr>
          </a:p>
          <a:p>
            <a:pPr marL="914400" lvl="1" indent="-457200" algn="l">
              <a:buFont typeface="Arial" panose="020B0604020202020204" pitchFamily="34" charset="0"/>
              <a:buChar char="•"/>
            </a:pPr>
            <a:endParaRPr lang="en-US" sz="2400" dirty="0">
              <a:solidFill>
                <a:schemeClr val="bg1">
                  <a:lumMod val="50000"/>
                </a:schemeClr>
              </a:solidFill>
            </a:endParaRPr>
          </a:p>
        </p:txBody>
      </p:sp>
    </p:spTree>
    <p:extLst>
      <p:ext uri="{BB962C8B-B14F-4D97-AF65-F5344CB8AC3E}">
        <p14:creationId xmlns:p14="http://schemas.microsoft.com/office/powerpoint/2010/main" val="2120744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is the CAB helping us accomplish our shared goals?</a:t>
            </a:r>
            <a:endParaRPr lang="en-US" sz="3600" dirty="0"/>
          </a:p>
        </p:txBody>
      </p:sp>
      <p:sp>
        <p:nvSpPr>
          <p:cNvPr id="3" name="Content Placeholder 2"/>
          <p:cNvSpPr>
            <a:spLocks noGrp="1"/>
          </p:cNvSpPr>
          <p:nvPr>
            <p:ph idx="1"/>
          </p:nvPr>
        </p:nvSpPr>
        <p:spPr/>
        <p:txBody>
          <a:bodyPr/>
          <a:lstStyle/>
          <a:p>
            <a:r>
              <a:rPr lang="en-US" dirty="0" smtClean="0">
                <a:solidFill>
                  <a:schemeClr val="bg1">
                    <a:lumMod val="50000"/>
                  </a:schemeClr>
                </a:solidFill>
              </a:rPr>
              <a:t>Scientific Approach</a:t>
            </a:r>
          </a:p>
          <a:p>
            <a:pPr lvl="1"/>
            <a:r>
              <a:rPr lang="en-US" dirty="0" smtClean="0">
                <a:solidFill>
                  <a:schemeClr val="bg1">
                    <a:lumMod val="50000"/>
                  </a:schemeClr>
                </a:solidFill>
              </a:rPr>
              <a:t>Revisions of YMCA DCP surveys</a:t>
            </a:r>
          </a:p>
          <a:p>
            <a:r>
              <a:rPr lang="en-US" dirty="0" smtClean="0">
                <a:solidFill>
                  <a:schemeClr val="bg1">
                    <a:lumMod val="50000"/>
                  </a:schemeClr>
                </a:solidFill>
              </a:rPr>
              <a:t>Dissemination efforts</a:t>
            </a:r>
          </a:p>
          <a:p>
            <a:pPr lvl="1"/>
            <a:r>
              <a:rPr lang="en-US" dirty="0" smtClean="0">
                <a:solidFill>
                  <a:schemeClr val="bg1">
                    <a:lumMod val="50000"/>
                  </a:schemeClr>
                </a:solidFill>
              </a:rPr>
              <a:t>Infographics for key stakeholder groups</a:t>
            </a:r>
          </a:p>
          <a:p>
            <a:pPr lvl="1"/>
            <a:r>
              <a:rPr lang="en-US" dirty="0" smtClean="0">
                <a:solidFill>
                  <a:schemeClr val="bg1">
                    <a:lumMod val="50000"/>
                  </a:schemeClr>
                </a:solidFill>
              </a:rPr>
              <a:t>Raising awareness about the program in Richmond</a:t>
            </a:r>
          </a:p>
          <a:p>
            <a:pPr lvl="1"/>
            <a:r>
              <a:rPr lang="en-US" dirty="0" smtClean="0">
                <a:solidFill>
                  <a:schemeClr val="bg1">
                    <a:lumMod val="50000"/>
                  </a:schemeClr>
                </a:solidFill>
              </a:rPr>
              <a:t>Taking dissemination efforts to a national stage</a:t>
            </a:r>
            <a:endParaRPr lang="en-US" dirty="0">
              <a:solidFill>
                <a:schemeClr val="bg1">
                  <a:lumMod val="50000"/>
                </a:schemeClr>
              </a:solidFill>
            </a:endParaRPr>
          </a:p>
        </p:txBody>
      </p:sp>
    </p:spTree>
    <p:extLst>
      <p:ext uri="{BB962C8B-B14F-4D97-AF65-F5344CB8AC3E}">
        <p14:creationId xmlns:p14="http://schemas.microsoft.com/office/powerpoint/2010/main" val="2484586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Dissemination in public forums</a:t>
            </a:r>
            <a:endParaRPr lang="en-US" dirty="0"/>
          </a:p>
        </p:txBody>
      </p:sp>
      <p:sp>
        <p:nvSpPr>
          <p:cNvPr id="3" name="Content Placeholder 2"/>
          <p:cNvSpPr>
            <a:spLocks noGrp="1"/>
          </p:cNvSpPr>
          <p:nvPr>
            <p:ph idx="1"/>
          </p:nvPr>
        </p:nvSpPr>
        <p:spPr>
          <a:xfrm>
            <a:off x="457200" y="1242204"/>
            <a:ext cx="8229600" cy="5158596"/>
          </a:xfrm>
        </p:spPr>
        <p:txBody>
          <a:bodyPr>
            <a:noAutofit/>
          </a:bodyPr>
          <a:lstStyle/>
          <a:p>
            <a:r>
              <a:rPr lang="en-US" sz="2400" dirty="0" smtClean="0"/>
              <a:t>Dec. 2016: VCU Epidemiology Seminar Series</a:t>
            </a:r>
          </a:p>
          <a:p>
            <a:r>
              <a:rPr lang="en-US" sz="2400" dirty="0" smtClean="0"/>
              <a:t>Jan. 2017: </a:t>
            </a:r>
            <a:r>
              <a:rPr lang="en-US" sz="2400" dirty="0" smtClean="0"/>
              <a:t>UM School of Public Health Seminar </a:t>
            </a:r>
            <a:r>
              <a:rPr lang="en-US" sz="2400" dirty="0" smtClean="0"/>
              <a:t>Series</a:t>
            </a:r>
          </a:p>
          <a:p>
            <a:r>
              <a:rPr lang="en-US" sz="2400" dirty="0" smtClean="0"/>
              <a:t>Apr. </a:t>
            </a:r>
            <a:r>
              <a:rPr lang="en-US" sz="2400" dirty="0" smtClean="0"/>
              <a:t>2017: Virginia </a:t>
            </a:r>
            <a:r>
              <a:rPr lang="en-US" sz="2400" dirty="0" smtClean="0"/>
              <a:t>Weight of the State </a:t>
            </a:r>
            <a:r>
              <a:rPr lang="en-US" sz="2400" dirty="0" smtClean="0"/>
              <a:t>conference</a:t>
            </a:r>
          </a:p>
          <a:p>
            <a:pPr marL="0" indent="0">
              <a:buNone/>
            </a:pPr>
            <a:r>
              <a:rPr lang="en-US" sz="2400" dirty="0" smtClean="0"/>
              <a:t>			     Virginia Public Health Association conference</a:t>
            </a:r>
            <a:endParaRPr lang="en-US" sz="2400" dirty="0" smtClean="0"/>
          </a:p>
          <a:p>
            <a:r>
              <a:rPr lang="en-US" sz="2400" dirty="0"/>
              <a:t>May 2017: </a:t>
            </a:r>
            <a:r>
              <a:rPr lang="en-US" sz="2400" dirty="0" smtClean="0"/>
              <a:t> VCU </a:t>
            </a:r>
            <a:r>
              <a:rPr lang="en-US" sz="2400" dirty="0"/>
              <a:t>Council on Community </a:t>
            </a:r>
            <a:r>
              <a:rPr lang="en-US" sz="2400" dirty="0" smtClean="0"/>
              <a:t>Engagement</a:t>
            </a:r>
          </a:p>
          <a:p>
            <a:pPr marL="0" indent="0">
              <a:buNone/>
            </a:pPr>
            <a:r>
              <a:rPr lang="en-US" sz="2400" dirty="0"/>
              <a:t>	</a:t>
            </a:r>
            <a:r>
              <a:rPr lang="en-US" sz="2400" dirty="0" smtClean="0"/>
              <a:t>			Diabetes Forecast article</a:t>
            </a:r>
            <a:endParaRPr lang="en-US" sz="2400" dirty="0"/>
          </a:p>
          <a:p>
            <a:r>
              <a:rPr lang="en-US" sz="2400" dirty="0" smtClean="0"/>
              <a:t>June 2017: American Diabetes </a:t>
            </a:r>
            <a:r>
              <a:rPr lang="en-US" sz="2400" dirty="0" smtClean="0"/>
              <a:t>Association</a:t>
            </a:r>
          </a:p>
          <a:p>
            <a:r>
              <a:rPr lang="en-US" sz="2400" dirty="0" smtClean="0"/>
              <a:t>July 2017: Planned submission of scientific manuscript</a:t>
            </a:r>
            <a:endParaRPr lang="en-US" sz="2400" dirty="0" smtClean="0"/>
          </a:p>
          <a:p>
            <a:r>
              <a:rPr lang="en-US" sz="2400" dirty="0" smtClean="0"/>
              <a:t>Aug 2017: American Association of Diabetes Educators</a:t>
            </a:r>
          </a:p>
          <a:p>
            <a:r>
              <a:rPr lang="en-US" sz="2400" dirty="0" smtClean="0"/>
              <a:t>Nov 2017: American Public Health Association</a:t>
            </a:r>
            <a:endParaRPr lang="en-US" sz="2400" dirty="0"/>
          </a:p>
          <a:p>
            <a:endParaRPr lang="en-US" sz="2400" dirty="0" smtClean="0"/>
          </a:p>
        </p:txBody>
      </p:sp>
    </p:spTree>
    <p:extLst>
      <p:ext uri="{BB962C8B-B14F-4D97-AF65-F5344CB8AC3E}">
        <p14:creationId xmlns:p14="http://schemas.microsoft.com/office/powerpoint/2010/main" val="2560089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457200" y="1268084"/>
            <a:ext cx="8229600" cy="4858080"/>
          </a:xfrm>
        </p:spPr>
        <p:txBody>
          <a:bodyPr/>
          <a:lstStyle/>
          <a:p>
            <a:r>
              <a:rPr lang="en-US" sz="2600" dirty="0" smtClean="0">
                <a:solidFill>
                  <a:schemeClr val="bg1">
                    <a:lumMod val="50000"/>
                  </a:schemeClr>
                </a:solidFill>
              </a:rPr>
              <a:t>Conduct interviews with DCP coaches to complete our RE-AIM evaluation</a:t>
            </a:r>
          </a:p>
          <a:p>
            <a:r>
              <a:rPr lang="en-US" sz="2600" dirty="0" smtClean="0">
                <a:solidFill>
                  <a:schemeClr val="bg1">
                    <a:lumMod val="50000"/>
                  </a:schemeClr>
                </a:solidFill>
              </a:rPr>
              <a:t>Work with VCU Department of Psychology to develop new methods of training coaches to promote engagement in the program</a:t>
            </a:r>
          </a:p>
          <a:p>
            <a:r>
              <a:rPr lang="en-US" sz="2600" dirty="0" smtClean="0">
                <a:solidFill>
                  <a:schemeClr val="bg1">
                    <a:lumMod val="50000"/>
                  </a:schemeClr>
                </a:solidFill>
              </a:rPr>
              <a:t>Analyze data on individuals who express interest, but do not enroll, to identify ways to support recruitment</a:t>
            </a:r>
          </a:p>
          <a:p>
            <a:r>
              <a:rPr lang="en-US" sz="2600" dirty="0" smtClean="0">
                <a:solidFill>
                  <a:schemeClr val="bg1">
                    <a:lumMod val="50000"/>
                  </a:schemeClr>
                </a:solidFill>
              </a:rPr>
              <a:t>Apply for NIH funding (July 2017) to test ways to enhance the program and develop a toolkit for training other Y</a:t>
            </a:r>
            <a:endParaRPr lang="en-US" sz="2600" dirty="0">
              <a:solidFill>
                <a:schemeClr val="bg1">
                  <a:lumMod val="50000"/>
                </a:schemeClr>
              </a:solidFill>
            </a:endParaRPr>
          </a:p>
        </p:txBody>
      </p:sp>
    </p:spTree>
    <p:extLst>
      <p:ext uri="{BB962C8B-B14F-4D97-AF65-F5344CB8AC3E}">
        <p14:creationId xmlns:p14="http://schemas.microsoft.com/office/powerpoint/2010/main" val="2090894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Long-term vision</a:t>
            </a:r>
            <a:endParaRPr lang="en-US" dirty="0"/>
          </a:p>
        </p:txBody>
      </p:sp>
      <p:sp>
        <p:nvSpPr>
          <p:cNvPr id="3" name="Content Placeholder 2"/>
          <p:cNvSpPr>
            <a:spLocks noGrp="1"/>
          </p:cNvSpPr>
          <p:nvPr>
            <p:ph idx="1"/>
          </p:nvPr>
        </p:nvSpPr>
        <p:spPr>
          <a:xfrm>
            <a:off x="457200" y="1064526"/>
            <a:ext cx="8229600" cy="5061638"/>
          </a:xfrm>
        </p:spPr>
        <p:txBody>
          <a:bodyPr/>
          <a:lstStyle/>
          <a:p>
            <a:r>
              <a:rPr lang="en-US" sz="2800" dirty="0">
                <a:solidFill>
                  <a:schemeClr val="bg1">
                    <a:lumMod val="50000"/>
                  </a:schemeClr>
                </a:solidFill>
              </a:rPr>
              <a:t>The outcomes of this project will directly benefit participants of DCP through improvements made to the program based on our </a:t>
            </a:r>
            <a:r>
              <a:rPr lang="en-US" sz="2800" dirty="0" smtClean="0">
                <a:solidFill>
                  <a:schemeClr val="bg1">
                    <a:lumMod val="50000"/>
                  </a:schemeClr>
                </a:solidFill>
              </a:rPr>
              <a:t>findings</a:t>
            </a:r>
            <a:endParaRPr lang="en-US" sz="2800" dirty="0" smtClean="0">
              <a:solidFill>
                <a:schemeClr val="bg1">
                  <a:lumMod val="50000"/>
                </a:schemeClr>
              </a:solidFill>
            </a:endParaRPr>
          </a:p>
          <a:p>
            <a:r>
              <a:rPr lang="en-US" sz="2800" dirty="0" smtClean="0">
                <a:solidFill>
                  <a:schemeClr val="bg1">
                    <a:lumMod val="50000"/>
                  </a:schemeClr>
                </a:solidFill>
              </a:rPr>
              <a:t>Through </a:t>
            </a:r>
            <a:r>
              <a:rPr lang="en-US" sz="2800" dirty="0">
                <a:solidFill>
                  <a:schemeClr val="bg1">
                    <a:lumMod val="50000"/>
                  </a:schemeClr>
                </a:solidFill>
              </a:rPr>
              <a:t>the YMCA-VCU partnership, innovative and practical approaches will be identified to improve diabetes programs and outcomes in the </a:t>
            </a:r>
            <a:r>
              <a:rPr lang="en-US" sz="2800" dirty="0" smtClean="0">
                <a:solidFill>
                  <a:schemeClr val="bg1">
                    <a:lumMod val="50000"/>
                  </a:schemeClr>
                </a:solidFill>
              </a:rPr>
              <a:t>region</a:t>
            </a:r>
          </a:p>
          <a:p>
            <a:r>
              <a:rPr lang="en-US" sz="2800" dirty="0" smtClean="0">
                <a:solidFill>
                  <a:schemeClr val="bg1">
                    <a:lumMod val="50000"/>
                  </a:schemeClr>
                </a:solidFill>
              </a:rPr>
              <a:t>Through </a:t>
            </a:r>
            <a:r>
              <a:rPr lang="en-US" sz="2800" dirty="0">
                <a:solidFill>
                  <a:schemeClr val="bg1">
                    <a:lumMod val="50000"/>
                  </a:schemeClr>
                </a:solidFill>
              </a:rPr>
              <a:t>collaboration with the CAB these strategies will be shared with community </a:t>
            </a:r>
            <a:r>
              <a:rPr lang="en-US" sz="2800" dirty="0" smtClean="0">
                <a:solidFill>
                  <a:schemeClr val="bg1">
                    <a:lumMod val="50000"/>
                  </a:schemeClr>
                </a:solidFill>
              </a:rPr>
              <a:t>stakeholders </a:t>
            </a:r>
            <a:r>
              <a:rPr lang="en-US" sz="2800" dirty="0" smtClean="0">
                <a:solidFill>
                  <a:schemeClr val="bg1">
                    <a:lumMod val="50000"/>
                  </a:schemeClr>
                </a:solidFill>
              </a:rPr>
              <a:t>to </a:t>
            </a:r>
            <a:r>
              <a:rPr lang="en-US" sz="2800" dirty="0" smtClean="0">
                <a:solidFill>
                  <a:schemeClr val="bg1">
                    <a:lumMod val="50000"/>
                  </a:schemeClr>
                </a:solidFill>
              </a:rPr>
              <a:t>build a sustainable network of support for managing diabetes in Richmond</a:t>
            </a:r>
            <a:r>
              <a:rPr lang="en-US" sz="2800" dirty="0" smtClean="0">
                <a:solidFill>
                  <a:schemeClr val="bg1">
                    <a:lumMod val="50000"/>
                  </a:schemeClr>
                </a:solidFill>
              </a:rPr>
              <a:t>.</a:t>
            </a:r>
            <a:endParaRPr lang="en-US" sz="2800" dirty="0" smtClean="0">
              <a:solidFill>
                <a:schemeClr val="bg1">
                  <a:lumMod val="50000"/>
                </a:schemeClr>
              </a:solidFill>
            </a:endParaRPr>
          </a:p>
          <a:p>
            <a:endParaRPr lang="en-US" sz="2800" dirty="0"/>
          </a:p>
        </p:txBody>
      </p:sp>
    </p:spTree>
    <p:extLst>
      <p:ext uri="{BB962C8B-B14F-4D97-AF65-F5344CB8AC3E}">
        <p14:creationId xmlns:p14="http://schemas.microsoft.com/office/powerpoint/2010/main" val="323631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project timeline</a:t>
            </a:r>
            <a:endParaRPr lang="en-US" dirty="0"/>
          </a:p>
        </p:txBody>
      </p:sp>
      <p:cxnSp>
        <p:nvCxnSpPr>
          <p:cNvPr id="5" name="Straight Arrow Connector 4"/>
          <p:cNvCxnSpPr/>
          <p:nvPr/>
        </p:nvCxnSpPr>
        <p:spPr>
          <a:xfrm>
            <a:off x="341194" y="3397619"/>
            <a:ext cx="8229600" cy="2729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15316" y="2101754"/>
            <a:ext cx="1677386" cy="923330"/>
          </a:xfrm>
          <a:prstGeom prst="rect">
            <a:avLst/>
          </a:prstGeom>
          <a:noFill/>
        </p:spPr>
        <p:txBody>
          <a:bodyPr wrap="square" rtlCol="0">
            <a:spAutoFit/>
          </a:bodyPr>
          <a:lstStyle/>
          <a:p>
            <a:r>
              <a:rPr lang="en-US" dirty="0" smtClean="0"/>
              <a:t>Aim 1: </a:t>
            </a:r>
            <a:r>
              <a:rPr lang="en-US" dirty="0" smtClean="0"/>
              <a:t>DCP pre/post surveys</a:t>
            </a:r>
            <a:endParaRPr lang="en-US" dirty="0"/>
          </a:p>
        </p:txBody>
      </p:sp>
      <p:sp>
        <p:nvSpPr>
          <p:cNvPr id="7" name="TextBox 6"/>
          <p:cNvSpPr txBox="1"/>
          <p:nvPr/>
        </p:nvSpPr>
        <p:spPr>
          <a:xfrm>
            <a:off x="343466" y="3455178"/>
            <a:ext cx="1942534" cy="1754326"/>
          </a:xfrm>
          <a:prstGeom prst="rect">
            <a:avLst/>
          </a:prstGeom>
          <a:noFill/>
        </p:spPr>
        <p:txBody>
          <a:bodyPr wrap="square" rtlCol="0">
            <a:spAutoFit/>
          </a:bodyPr>
          <a:lstStyle/>
          <a:p>
            <a:r>
              <a:rPr lang="en-US" dirty="0" smtClean="0"/>
              <a:t>Analysis complete</a:t>
            </a:r>
          </a:p>
          <a:p>
            <a:endParaRPr lang="en-US" dirty="0" smtClean="0"/>
          </a:p>
          <a:p>
            <a:r>
              <a:rPr lang="en-US" dirty="0" smtClean="0"/>
              <a:t>Preparing factsheets and scientific publications</a:t>
            </a:r>
            <a:endParaRPr lang="en-US" dirty="0"/>
          </a:p>
        </p:txBody>
      </p:sp>
      <p:sp>
        <p:nvSpPr>
          <p:cNvPr id="8" name="TextBox 7"/>
          <p:cNvSpPr txBox="1"/>
          <p:nvPr/>
        </p:nvSpPr>
        <p:spPr>
          <a:xfrm>
            <a:off x="2193033" y="2076730"/>
            <a:ext cx="2074460" cy="646331"/>
          </a:xfrm>
          <a:prstGeom prst="rect">
            <a:avLst/>
          </a:prstGeom>
          <a:noFill/>
        </p:spPr>
        <p:txBody>
          <a:bodyPr wrap="square" rtlCol="0">
            <a:spAutoFit/>
          </a:bodyPr>
          <a:lstStyle/>
          <a:p>
            <a:r>
              <a:rPr lang="en-US" dirty="0" smtClean="0"/>
              <a:t>Aim 1: </a:t>
            </a:r>
            <a:r>
              <a:rPr lang="en-US" dirty="0" smtClean="0"/>
              <a:t>Focus groups &amp; coach interviews</a:t>
            </a:r>
            <a:endParaRPr lang="en-US" dirty="0"/>
          </a:p>
        </p:txBody>
      </p:sp>
      <p:sp>
        <p:nvSpPr>
          <p:cNvPr id="9" name="TextBox 8"/>
          <p:cNvSpPr txBox="1"/>
          <p:nvPr/>
        </p:nvSpPr>
        <p:spPr>
          <a:xfrm>
            <a:off x="2216159" y="3471098"/>
            <a:ext cx="2074460" cy="923330"/>
          </a:xfrm>
          <a:prstGeom prst="rect">
            <a:avLst/>
          </a:prstGeom>
          <a:noFill/>
        </p:spPr>
        <p:txBody>
          <a:bodyPr wrap="square" rtlCol="0">
            <a:spAutoFit/>
          </a:bodyPr>
          <a:lstStyle/>
          <a:p>
            <a:r>
              <a:rPr lang="en-US" dirty="0" smtClean="0"/>
              <a:t>Collection: </a:t>
            </a:r>
            <a:r>
              <a:rPr lang="en-US" dirty="0" smtClean="0"/>
              <a:t>July/Apr</a:t>
            </a:r>
          </a:p>
          <a:p>
            <a:endParaRPr lang="en-US" dirty="0" smtClean="0"/>
          </a:p>
          <a:p>
            <a:r>
              <a:rPr lang="en-US" dirty="0" smtClean="0"/>
              <a:t>Analysis: </a:t>
            </a:r>
            <a:r>
              <a:rPr lang="en-US" dirty="0" smtClean="0"/>
              <a:t>Apr/Jun</a:t>
            </a:r>
          </a:p>
        </p:txBody>
      </p:sp>
      <p:sp>
        <p:nvSpPr>
          <p:cNvPr id="10" name="TextBox 9"/>
          <p:cNvSpPr txBox="1"/>
          <p:nvPr/>
        </p:nvSpPr>
        <p:spPr>
          <a:xfrm>
            <a:off x="4313052" y="2079002"/>
            <a:ext cx="2074460" cy="646331"/>
          </a:xfrm>
          <a:prstGeom prst="rect">
            <a:avLst/>
          </a:prstGeom>
          <a:noFill/>
        </p:spPr>
        <p:txBody>
          <a:bodyPr wrap="square" rtlCol="0">
            <a:spAutoFit/>
          </a:bodyPr>
          <a:lstStyle/>
          <a:p>
            <a:r>
              <a:rPr lang="en-US" dirty="0" smtClean="0"/>
              <a:t>Aim 2: </a:t>
            </a:r>
            <a:r>
              <a:rPr lang="en-US" dirty="0" smtClean="0"/>
              <a:t>Student </a:t>
            </a:r>
            <a:r>
              <a:rPr lang="en-US" dirty="0" smtClean="0"/>
              <a:t>engagement</a:t>
            </a:r>
            <a:endParaRPr lang="en-US" dirty="0"/>
          </a:p>
        </p:txBody>
      </p:sp>
      <p:sp>
        <p:nvSpPr>
          <p:cNvPr id="11" name="TextBox 10"/>
          <p:cNvSpPr txBox="1"/>
          <p:nvPr/>
        </p:nvSpPr>
        <p:spPr>
          <a:xfrm>
            <a:off x="4351252" y="3473370"/>
            <a:ext cx="2074460" cy="923330"/>
          </a:xfrm>
          <a:prstGeom prst="rect">
            <a:avLst/>
          </a:prstGeom>
          <a:noFill/>
        </p:spPr>
        <p:txBody>
          <a:bodyPr wrap="square" rtlCol="0">
            <a:spAutoFit/>
          </a:bodyPr>
          <a:lstStyle/>
          <a:p>
            <a:r>
              <a:rPr lang="en-US" dirty="0" smtClean="0"/>
              <a:t>Ongoing</a:t>
            </a:r>
            <a:endParaRPr lang="en-US" dirty="0" smtClean="0"/>
          </a:p>
          <a:p>
            <a:endParaRPr lang="en-US" dirty="0" smtClean="0"/>
          </a:p>
          <a:p>
            <a:endParaRPr lang="en-US" dirty="0"/>
          </a:p>
        </p:txBody>
      </p:sp>
      <p:sp>
        <p:nvSpPr>
          <p:cNvPr id="12" name="TextBox 11"/>
          <p:cNvSpPr txBox="1"/>
          <p:nvPr/>
        </p:nvSpPr>
        <p:spPr>
          <a:xfrm>
            <a:off x="6230298" y="2081274"/>
            <a:ext cx="2197190" cy="923330"/>
          </a:xfrm>
          <a:prstGeom prst="rect">
            <a:avLst/>
          </a:prstGeom>
          <a:noFill/>
        </p:spPr>
        <p:txBody>
          <a:bodyPr wrap="square" rtlCol="0">
            <a:spAutoFit/>
          </a:bodyPr>
          <a:lstStyle/>
          <a:p>
            <a:r>
              <a:rPr lang="en-US" dirty="0" smtClean="0"/>
              <a:t>Aim 3: Strengthening partnership &amp; </a:t>
            </a:r>
            <a:r>
              <a:rPr lang="en-US" dirty="0" smtClean="0"/>
              <a:t>dissemination</a:t>
            </a:r>
            <a:endParaRPr lang="en-US" dirty="0"/>
          </a:p>
        </p:txBody>
      </p:sp>
      <p:sp>
        <p:nvSpPr>
          <p:cNvPr id="13" name="TextBox 12"/>
          <p:cNvSpPr txBox="1"/>
          <p:nvPr/>
        </p:nvSpPr>
        <p:spPr>
          <a:xfrm>
            <a:off x="6314458" y="3475642"/>
            <a:ext cx="2372342" cy="923330"/>
          </a:xfrm>
          <a:prstGeom prst="rect">
            <a:avLst/>
          </a:prstGeom>
          <a:noFill/>
        </p:spPr>
        <p:txBody>
          <a:bodyPr wrap="square" rtlCol="0">
            <a:spAutoFit/>
          </a:bodyPr>
          <a:lstStyle/>
          <a:p>
            <a:r>
              <a:rPr lang="en-US" dirty="0" smtClean="0"/>
              <a:t>Quarterly CAB </a:t>
            </a:r>
            <a:r>
              <a:rPr lang="en-US" dirty="0" smtClean="0"/>
              <a:t>meetings</a:t>
            </a:r>
          </a:p>
          <a:p>
            <a:r>
              <a:rPr lang="en-US" dirty="0" smtClean="0"/>
              <a:t>Dissemination plans</a:t>
            </a:r>
            <a:endParaRPr lang="en-US" dirty="0" smtClean="0"/>
          </a:p>
        </p:txBody>
      </p:sp>
    </p:spTree>
    <p:extLst>
      <p:ext uri="{BB962C8B-B14F-4D97-AF65-F5344CB8AC3E}">
        <p14:creationId xmlns:p14="http://schemas.microsoft.com/office/powerpoint/2010/main" val="1578643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887</Words>
  <Application>Microsoft Office PowerPoint</Application>
  <PresentationFormat>On-screen Show (4:3)</PresentationFormat>
  <Paragraphs>107</Paragraphs>
  <Slides>20</Slides>
  <Notes>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20</vt:i4>
      </vt:variant>
    </vt:vector>
  </HeadingPairs>
  <TitlesOfParts>
    <vt:vector size="24" baseType="lpstr">
      <vt:lpstr>Arial</vt:lpstr>
      <vt:lpstr>Calibri</vt:lpstr>
      <vt:lpstr>Office Theme</vt:lpstr>
      <vt:lpstr>Office Theme</vt:lpstr>
      <vt:lpstr>PowerPoint Presentation</vt:lpstr>
      <vt:lpstr>Logistics</vt:lpstr>
      <vt:lpstr>Overarching project goal</vt:lpstr>
      <vt:lpstr>Objective 1</vt:lpstr>
      <vt:lpstr>Objective 2</vt:lpstr>
      <vt:lpstr>Objective 3</vt:lpstr>
      <vt:lpstr>RE-AIM Framework</vt:lpstr>
      <vt:lpstr>Geographic REACH of the YMCA program</vt:lpstr>
      <vt:lpstr>PowerPoint Presentation</vt:lpstr>
      <vt:lpstr>PowerPoint Presentation</vt:lpstr>
      <vt:lpstr>PowerPoint Presentation</vt:lpstr>
      <vt:lpstr>PowerPoint Presentation</vt:lpstr>
      <vt:lpstr>Progress on Aim 2</vt:lpstr>
      <vt:lpstr>Progress on Aim 2</vt:lpstr>
      <vt:lpstr>Progress on Aim 3</vt:lpstr>
      <vt:lpstr>How is the CAB helping us accomplish our shared goals?</vt:lpstr>
      <vt:lpstr>Dissemination in public forums</vt:lpstr>
      <vt:lpstr>Next steps</vt:lpstr>
      <vt:lpstr>Long-term vision</vt:lpstr>
      <vt:lpstr>Summary of project timeline</vt:lpstr>
    </vt:vector>
  </TitlesOfParts>
  <Company>Virginia Commonwealth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Nathan Hanger</dc:creator>
  <cp:lastModifiedBy>Briana Mezuk Ratliff</cp:lastModifiedBy>
  <cp:revision>25</cp:revision>
  <dcterms:created xsi:type="dcterms:W3CDTF">2012-08-15T20:45:45Z</dcterms:created>
  <dcterms:modified xsi:type="dcterms:W3CDTF">2017-04-11T21:04:39Z</dcterms:modified>
</cp:coreProperties>
</file>